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1285" r:id="rId2"/>
    <p:sldId id="1288" r:id="rId3"/>
    <p:sldId id="1194" r:id="rId4"/>
    <p:sldId id="1195" r:id="rId5"/>
    <p:sldId id="1196" r:id="rId6"/>
    <p:sldId id="1198" r:id="rId7"/>
    <p:sldId id="1197" r:id="rId8"/>
    <p:sldId id="1199" r:id="rId9"/>
    <p:sldId id="1200" r:id="rId10"/>
    <p:sldId id="1201" r:id="rId11"/>
    <p:sldId id="1202" r:id="rId12"/>
    <p:sldId id="1203" r:id="rId13"/>
    <p:sldId id="1204" r:id="rId14"/>
    <p:sldId id="1205" r:id="rId15"/>
    <p:sldId id="1206" r:id="rId16"/>
    <p:sldId id="1219" r:id="rId17"/>
    <p:sldId id="1218" r:id="rId18"/>
    <p:sldId id="1207" r:id="rId19"/>
    <p:sldId id="1208" r:id="rId20"/>
    <p:sldId id="1209" r:id="rId21"/>
    <p:sldId id="1210" r:id="rId22"/>
    <p:sldId id="1211" r:id="rId23"/>
    <p:sldId id="1212" r:id="rId24"/>
    <p:sldId id="1213" r:id="rId25"/>
    <p:sldId id="1214" r:id="rId26"/>
    <p:sldId id="1215" r:id="rId27"/>
    <p:sldId id="1216" r:id="rId28"/>
    <p:sldId id="1220" r:id="rId29"/>
    <p:sldId id="1221" r:id="rId30"/>
    <p:sldId id="1222" r:id="rId31"/>
    <p:sldId id="1223" r:id="rId32"/>
    <p:sldId id="1224" r:id="rId33"/>
    <p:sldId id="1225" r:id="rId34"/>
    <p:sldId id="1226" r:id="rId35"/>
    <p:sldId id="910" r:id="rId36"/>
    <p:sldId id="911" r:id="rId37"/>
    <p:sldId id="912" r:id="rId38"/>
    <p:sldId id="913" r:id="rId39"/>
    <p:sldId id="1190" r:id="rId40"/>
    <p:sldId id="914" r:id="rId41"/>
    <p:sldId id="915" r:id="rId42"/>
    <p:sldId id="1291" r:id="rId43"/>
    <p:sldId id="1292" r:id="rId44"/>
    <p:sldId id="1289" r:id="rId45"/>
    <p:sldId id="1295" r:id="rId46"/>
    <p:sldId id="1296" r:id="rId47"/>
    <p:sldId id="1297" r:id="rId48"/>
    <p:sldId id="268" r:id="rId49"/>
    <p:sldId id="269" r:id="rId50"/>
    <p:sldId id="1299" r:id="rId51"/>
    <p:sldId id="1298" r:id="rId52"/>
    <p:sldId id="1287" r:id="rId5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5362" autoAdjust="0"/>
  </p:normalViewPr>
  <p:slideViewPr>
    <p:cSldViewPr snapToGrid="0">
      <p:cViewPr varScale="1">
        <p:scale>
          <a:sx n="54" d="100"/>
          <a:sy n="54" d="100"/>
        </p:scale>
        <p:origin x="11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14FCA-A990-42C6-A40F-CA4F938B8318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3DB8F-040B-4F01-B09D-8D7CAA00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73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57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29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9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34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27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94AC6D-6E30-BAD1-50F1-18CCB67A7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657A5DC-6314-E76D-D46C-9C4CEAA1D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351B3F-7573-9C5B-A45E-AB40942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F2706-453F-76C5-D2BF-989DFDDC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BCCE3C-CC12-7F23-AA18-6119C752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29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2745C-4AFB-1420-3E5D-04F057E8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7EA3E2-047E-0FBC-7E39-CBB667407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71EFAC-A92A-B1B7-491A-E70EDB9D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F0760-5DA0-9C7D-D69B-37AC2B7D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9CFFF6-1A6F-B313-9DA0-76644C5F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92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73A36F3-2A79-77BE-0BEF-6BC6AA50D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D3E0D3-B72A-9531-BD8D-AD8E92A68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DF134F-DABD-BFAC-BEC4-11F92CFB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8E8768-4860-3D5A-53B1-ACD5F352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13EC00-B393-08A0-69CA-33B0B0EE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95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1FCB0-655B-0AA8-703F-D072D073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967BD7-29AF-03D2-1A6C-21B8ACBE9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E4C15D-1677-D182-F9DA-047FDC5E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C3A55A-F455-5C45-C422-544960B0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23C716-8471-9493-06E6-17F48677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53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F54EDB-51F6-EDAD-D941-36472716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9BFF25-E97E-2D4C-7550-0421908B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C259DB-FAE2-CEC2-2C4D-4F656B8C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1B97A-325A-F12E-5175-3B965336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7811DF-D50B-4A89-21BC-6185BD42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9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B9F9B-605F-4A54-8964-CC48386F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50C2F7-F57C-96D1-EBCE-CF96003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5AD3D6-C83B-5FDA-0856-9FA20299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0242CD-66EB-2540-AB40-08641746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C8252C-1FBD-8F53-1818-3ED8BDFA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8526CD-860F-9B3B-CF3F-39A5CDF4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74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107B39-3FA6-785A-1028-E8C563F9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AAFD66-FAC4-5E57-AEA7-B14FAE64C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D4177D-31CE-58F5-2B4A-7C6BAFD9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F233D44-3B2A-B36F-5919-B6AB23BAC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B5ED971-763B-22C4-CBA5-84CAF177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30157C4-5207-A5E5-09F4-A71D9668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1994E8-15F4-1426-7F93-921247EA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CBB2579-004D-2B26-FACA-0D0449E0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02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61BDC2-B705-FF79-416E-D736E3FA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13C8C08-89FE-036C-D5AB-A09C2EF7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A2D675-BDED-96A7-1C05-E0E0016E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B72159-9312-0527-E90C-86A63AC5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8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77CB636-C6DE-B54C-0D7D-427790D3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7F54F2B-AE2E-3815-8016-57B69DCC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F769E4-2AE4-FC90-7108-D9E1F220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34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B9AFF1-6DDF-79D5-32AF-556B99B2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D3EDB1-F309-AB56-828B-B68F53C7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2E36FE-36AB-A8E7-816E-45F3882D8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58F4C9-0CA6-382D-8971-E7527E0F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E4809A-3314-D7F4-5796-461BE11D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6FACDC-DCD0-A430-D5C7-8F6266EA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2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A2070E-079C-CA14-8986-821A17A8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A481C72-7213-CE5F-BF5C-DE5406D2E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BD682ED-4A40-001F-E8FF-0DC8D639C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4C1916-5C28-0038-2C25-A9465EDF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E545D7-A599-F0C6-0BC7-7D7E9429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B8B406-32DB-32C3-5EDF-1AC35AAA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37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B1F5AE-1A12-F882-043D-2CA35EAE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76A01C-F509-2213-B872-A1C1F8350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15EA5A-B44B-2ABF-1568-F9871B95E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5AB35-F0F6-48DC-9C41-FFCB50DEAA1E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8E4A77-FAD1-D0C1-2F7A-DD4D2E6B3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CF5A08-F4A9-504B-A02F-419996E2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20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0490E9-402D-9D5A-2401-47765668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822" b="1"/>
          <a:stretch/>
        </p:blipFill>
        <p:spPr>
          <a:xfrm>
            <a:off x="0" y="0"/>
            <a:ext cx="12099073" cy="68580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5A84D70-57A3-214A-98C9-34DF279BF402}"/>
              </a:ext>
            </a:extLst>
          </p:cNvPr>
          <p:cNvCxnSpPr>
            <a:cxnSpLocks/>
          </p:cNvCxnSpPr>
          <p:nvPr/>
        </p:nvCxnSpPr>
        <p:spPr>
          <a:xfrm>
            <a:off x="718963" y="3887080"/>
            <a:ext cx="56034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28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24F8372-642A-33BA-22AF-8C9598404382}"/>
              </a:ext>
            </a:extLst>
          </p:cNvPr>
          <p:cNvSpPr txBox="1"/>
          <p:nvPr/>
        </p:nvSpPr>
        <p:spPr>
          <a:xfrm>
            <a:off x="854438" y="6097137"/>
            <a:ext cx="11062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chemeClr val="accent1"/>
                </a:solidFill>
              </a:rPr>
              <a:t>N </a:t>
            </a:r>
            <a:r>
              <a:rPr lang="ja-JP" altLang="en-US" sz="3600" b="1" dirty="0">
                <a:solidFill>
                  <a:schemeClr val="accent1"/>
                </a:solidFill>
              </a:rPr>
              <a:t>型シリコンに光を照射すると実効抵抗値が下がる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3851DC1-AF5D-62EB-3A00-1CA9ACA17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9" t="16428" r="18483" b="5648"/>
          <a:stretch/>
        </p:blipFill>
        <p:spPr>
          <a:xfrm>
            <a:off x="2196058" y="114532"/>
            <a:ext cx="8379502" cy="584597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6C7095-16B3-2F37-B559-041EBA436863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20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7606848-6972-D762-1780-A9232363F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t="13115" r="14427" b="30274"/>
          <a:stretch/>
        </p:blipFill>
        <p:spPr>
          <a:xfrm>
            <a:off x="194872" y="1260814"/>
            <a:ext cx="11677338" cy="51699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D9053F-F579-F587-CDD5-9E8D7013EC41}"/>
              </a:ext>
            </a:extLst>
          </p:cNvPr>
          <p:cNvSpPr txBox="1"/>
          <p:nvPr/>
        </p:nvSpPr>
        <p:spPr>
          <a:xfrm>
            <a:off x="4141032" y="227564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chemeClr val="accent1"/>
                </a:solidFill>
              </a:rPr>
              <a:t>Diode</a:t>
            </a:r>
            <a:r>
              <a:rPr lang="ja-JP" altLang="en-US" sz="3600" b="1" dirty="0">
                <a:solidFill>
                  <a:schemeClr val="accent1"/>
                </a:solidFill>
              </a:rPr>
              <a:t>の</a:t>
            </a:r>
            <a:r>
              <a:rPr lang="en-US" altLang="ja-JP" sz="3600" b="1" dirty="0">
                <a:solidFill>
                  <a:schemeClr val="accent1"/>
                </a:solidFill>
              </a:rPr>
              <a:t>I-V </a:t>
            </a:r>
            <a:r>
              <a:rPr lang="ja-JP" altLang="en-US" sz="3600" b="1" dirty="0">
                <a:solidFill>
                  <a:schemeClr val="accent1"/>
                </a:solidFill>
              </a:rPr>
              <a:t>特性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D22363-4586-5BC3-79A5-4808DDA7438C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04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616B1A-F20C-6C3B-ABB4-83B006D9F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1" t="17268" r="16271" b="5355"/>
          <a:stretch/>
        </p:blipFill>
        <p:spPr>
          <a:xfrm>
            <a:off x="824459" y="899410"/>
            <a:ext cx="10643016" cy="58461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2C5E223-6D6C-3E93-EF07-B21E3291125C}"/>
              </a:ext>
            </a:extLst>
          </p:cNvPr>
          <p:cNvSpPr txBox="1"/>
          <p:nvPr/>
        </p:nvSpPr>
        <p:spPr>
          <a:xfrm>
            <a:off x="2349708" y="187378"/>
            <a:ext cx="8268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逆バイアスされた</a:t>
            </a:r>
            <a:r>
              <a:rPr lang="en-US" altLang="ja-JP" sz="2800" b="1" dirty="0">
                <a:solidFill>
                  <a:schemeClr val="accent1"/>
                </a:solidFill>
              </a:rPr>
              <a:t>PN</a:t>
            </a:r>
            <a:r>
              <a:rPr lang="ja-JP" altLang="en-US" sz="2800" b="1" dirty="0">
                <a:solidFill>
                  <a:schemeClr val="accent1"/>
                </a:solidFill>
              </a:rPr>
              <a:t>接合の中の電子の様子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B69443-023B-E184-7CB1-FAD33555A72B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5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311DF9-6EFA-8112-1E69-442C4EC32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9" t="13114" r="14549" b="3607"/>
          <a:stretch/>
        </p:blipFill>
        <p:spPr>
          <a:xfrm>
            <a:off x="1319133" y="194872"/>
            <a:ext cx="9533745" cy="60785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B95674-D306-C0BF-CF04-BB603B47F301}"/>
              </a:ext>
            </a:extLst>
          </p:cNvPr>
          <p:cNvSpPr txBox="1"/>
          <p:nvPr/>
        </p:nvSpPr>
        <p:spPr>
          <a:xfrm>
            <a:off x="1339122" y="6139908"/>
            <a:ext cx="9533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逆</a:t>
            </a:r>
            <a:r>
              <a:rPr lang="en-US" altLang="ja-JP" sz="2800" b="1" dirty="0">
                <a:solidFill>
                  <a:schemeClr val="accent1"/>
                </a:solidFill>
              </a:rPr>
              <a:t>bias</a:t>
            </a:r>
            <a:r>
              <a:rPr lang="ja-JP" altLang="en-US" sz="2800" b="1" dirty="0">
                <a:solidFill>
                  <a:schemeClr val="accent1"/>
                </a:solidFill>
              </a:rPr>
              <a:t>された</a:t>
            </a:r>
            <a:r>
              <a:rPr lang="en-US" altLang="ja-JP" sz="2800" b="1" dirty="0">
                <a:solidFill>
                  <a:schemeClr val="accent1"/>
                </a:solidFill>
              </a:rPr>
              <a:t>diode</a:t>
            </a:r>
            <a:r>
              <a:rPr lang="ja-JP" altLang="en-US" sz="2800" b="1" dirty="0">
                <a:solidFill>
                  <a:schemeClr val="accent1"/>
                </a:solidFill>
              </a:rPr>
              <a:t>の障壁バリアと空乏層のイメージ図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957669-9268-CD60-65F9-C2F86E3273DB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29E3D3-578F-920D-6C61-C3A9E2B2E77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0415473-73D1-0B4D-1905-0331FB5C0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1" t="10273" r="12951" b="2513"/>
          <a:stretch/>
        </p:blipFill>
        <p:spPr>
          <a:xfrm>
            <a:off x="1349114" y="134911"/>
            <a:ext cx="9428814" cy="59810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34328B-6382-7360-4397-28C54F3C2732}"/>
              </a:ext>
            </a:extLst>
          </p:cNvPr>
          <p:cNvSpPr txBox="1"/>
          <p:nvPr/>
        </p:nvSpPr>
        <p:spPr>
          <a:xfrm>
            <a:off x="2681990" y="6138314"/>
            <a:ext cx="7736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chemeClr val="accent1"/>
                </a:solidFill>
              </a:rPr>
              <a:t>順方向</a:t>
            </a:r>
            <a:r>
              <a:rPr lang="en-US" altLang="ja-JP" sz="3200" b="1" dirty="0">
                <a:solidFill>
                  <a:schemeClr val="accent1"/>
                </a:solidFill>
              </a:rPr>
              <a:t>bias</a:t>
            </a:r>
            <a:r>
              <a:rPr lang="ja-JP" altLang="en-US" sz="3200" b="1" dirty="0">
                <a:solidFill>
                  <a:schemeClr val="accent1"/>
                </a:solidFill>
              </a:rPr>
              <a:t>の</a:t>
            </a:r>
            <a:r>
              <a:rPr lang="en-US" altLang="ja-JP" sz="3200" b="1" dirty="0">
                <a:solidFill>
                  <a:schemeClr val="accent1"/>
                </a:solidFill>
              </a:rPr>
              <a:t>diode</a:t>
            </a:r>
            <a:r>
              <a:rPr lang="ja-JP" altLang="en-US" sz="3200" b="1" dirty="0">
                <a:solidFill>
                  <a:schemeClr val="accent1"/>
                </a:solidFill>
              </a:rPr>
              <a:t>の中の電子の動き</a:t>
            </a:r>
          </a:p>
        </p:txBody>
      </p:sp>
    </p:spTree>
    <p:extLst>
      <p:ext uri="{BB962C8B-B14F-4D97-AF65-F5344CB8AC3E}">
        <p14:creationId xmlns:p14="http://schemas.microsoft.com/office/powerpoint/2010/main" val="133860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07C4E8-4DAD-49A2-3D2B-B1C95BB1F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4" t="14208" r="16516" b="17596"/>
          <a:stretch/>
        </p:blipFill>
        <p:spPr>
          <a:xfrm>
            <a:off x="873176" y="134911"/>
            <a:ext cx="10445648" cy="58301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978E39-FF60-D812-F6FB-B2443606F16E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4-2-5(1)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294F05-F14D-1F51-C31B-212CA0790B9B}"/>
              </a:ext>
            </a:extLst>
          </p:cNvPr>
          <p:cNvSpPr txBox="1"/>
          <p:nvPr/>
        </p:nvSpPr>
        <p:spPr>
          <a:xfrm>
            <a:off x="394739" y="6123875"/>
            <a:ext cx="11402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順方向にバイアスされた</a:t>
            </a:r>
            <a:r>
              <a:rPr lang="en-US" altLang="ja-JP" sz="2800" b="1" dirty="0">
                <a:solidFill>
                  <a:schemeClr val="accent1"/>
                </a:solidFill>
              </a:rPr>
              <a:t>diode</a:t>
            </a:r>
            <a:r>
              <a:rPr lang="ja-JP" altLang="en-US" sz="2800" b="1" dirty="0">
                <a:solidFill>
                  <a:schemeClr val="accent1"/>
                </a:solidFill>
              </a:rPr>
              <a:t>に光を照射した場合の</a:t>
            </a:r>
            <a:r>
              <a:rPr lang="en-US" altLang="ja-JP" sz="2800" b="1" dirty="0">
                <a:solidFill>
                  <a:schemeClr val="accent1"/>
                </a:solidFill>
              </a:rPr>
              <a:t>diode</a:t>
            </a:r>
            <a:r>
              <a:rPr lang="ja-JP" altLang="en-US" sz="2800" b="1" dirty="0">
                <a:solidFill>
                  <a:schemeClr val="accent1"/>
                </a:solidFill>
              </a:rPr>
              <a:t>の</a:t>
            </a:r>
            <a:r>
              <a:rPr lang="en-US" altLang="ja-JP" sz="2800" b="1" dirty="0">
                <a:solidFill>
                  <a:schemeClr val="accent1"/>
                </a:solidFill>
              </a:rPr>
              <a:t>I-V </a:t>
            </a:r>
            <a:r>
              <a:rPr lang="ja-JP" altLang="en-US" sz="2800" b="1" dirty="0">
                <a:solidFill>
                  <a:schemeClr val="accent1"/>
                </a:solidFill>
              </a:rPr>
              <a:t>特性</a:t>
            </a:r>
          </a:p>
        </p:txBody>
      </p:sp>
    </p:spTree>
    <p:extLst>
      <p:ext uri="{BB962C8B-B14F-4D97-AF65-F5344CB8AC3E}">
        <p14:creationId xmlns:p14="http://schemas.microsoft.com/office/powerpoint/2010/main" val="199258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7C2550-8461-0F0F-079D-2DAAF9B5300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4-2-5(2)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503E95-AE00-62AC-2ED1-444ADF413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7" t="6904" r="13565" b="1639"/>
          <a:stretch/>
        </p:blipFill>
        <p:spPr>
          <a:xfrm>
            <a:off x="1563971" y="134911"/>
            <a:ext cx="8976610" cy="611060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E157BC-B040-3FF7-1A0B-D586EE41F7E0}"/>
              </a:ext>
            </a:extLst>
          </p:cNvPr>
          <p:cNvSpPr txBox="1"/>
          <p:nvPr/>
        </p:nvSpPr>
        <p:spPr>
          <a:xfrm>
            <a:off x="1563971" y="6334780"/>
            <a:ext cx="9702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光を照射した場合の順方向</a:t>
            </a:r>
            <a:r>
              <a:rPr lang="en-US" altLang="ja-JP" sz="2800" b="1" dirty="0">
                <a:solidFill>
                  <a:schemeClr val="accent1"/>
                </a:solidFill>
              </a:rPr>
              <a:t>bias</a:t>
            </a:r>
            <a:r>
              <a:rPr lang="ja-JP" altLang="en-US" sz="2800" b="1" dirty="0">
                <a:solidFill>
                  <a:schemeClr val="accent1"/>
                </a:solidFill>
              </a:rPr>
              <a:t>の</a:t>
            </a:r>
            <a:r>
              <a:rPr lang="en-US" altLang="ja-JP" sz="2800" b="1" dirty="0">
                <a:solidFill>
                  <a:schemeClr val="accent1"/>
                </a:solidFill>
              </a:rPr>
              <a:t>diode</a:t>
            </a:r>
            <a:r>
              <a:rPr lang="ja-JP" altLang="en-US" sz="2800" b="1" dirty="0">
                <a:solidFill>
                  <a:schemeClr val="accent1"/>
                </a:solidFill>
              </a:rPr>
              <a:t>の中の電子の動き</a:t>
            </a:r>
          </a:p>
        </p:txBody>
      </p:sp>
    </p:spTree>
    <p:extLst>
      <p:ext uri="{BB962C8B-B14F-4D97-AF65-F5344CB8AC3E}">
        <p14:creationId xmlns:p14="http://schemas.microsoft.com/office/powerpoint/2010/main" val="260072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294F05-F14D-1F51-C31B-212CA0790B9B}"/>
              </a:ext>
            </a:extLst>
          </p:cNvPr>
          <p:cNvSpPr txBox="1"/>
          <p:nvPr/>
        </p:nvSpPr>
        <p:spPr>
          <a:xfrm>
            <a:off x="1481527" y="6046931"/>
            <a:ext cx="9228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光を検出する光センサー</a:t>
            </a:r>
            <a:r>
              <a:rPr lang="en-US" altLang="ja-JP" sz="2800" b="1" dirty="0">
                <a:solidFill>
                  <a:schemeClr val="accent1"/>
                </a:solidFill>
              </a:rPr>
              <a:t>(photo sensor )</a:t>
            </a:r>
            <a:r>
              <a:rPr lang="ja-JP" altLang="en-US" sz="2800" b="1" dirty="0">
                <a:solidFill>
                  <a:schemeClr val="accent1"/>
                </a:solidFill>
              </a:rPr>
              <a:t>としての</a:t>
            </a:r>
            <a:r>
              <a:rPr lang="en-US" altLang="ja-JP" sz="2800" b="1" dirty="0">
                <a:solidFill>
                  <a:schemeClr val="accent1"/>
                </a:solidFill>
              </a:rPr>
              <a:t>diode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E0AC04-64E8-F755-C108-E65183724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5" t="13333" r="13935" b="6011"/>
          <a:stretch/>
        </p:blipFill>
        <p:spPr>
          <a:xfrm>
            <a:off x="781985" y="0"/>
            <a:ext cx="10670500" cy="58617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D6BF8-33A7-6A96-AAFE-34306929F4AE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19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9DEC8-C431-4D2D-B36D-5226085D1D41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4-2-7(2)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7D7F3C-AD2B-AD84-8A07-92607D68DC8A}"/>
              </a:ext>
            </a:extLst>
          </p:cNvPr>
          <p:cNvSpPr txBox="1"/>
          <p:nvPr/>
        </p:nvSpPr>
        <p:spPr>
          <a:xfrm>
            <a:off x="4372133" y="6199869"/>
            <a:ext cx="610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太陽電池の動作原理 </a:t>
            </a:r>
            <a:r>
              <a:rPr lang="en-US" altLang="ja-JP" sz="2800" b="1" dirty="0">
                <a:solidFill>
                  <a:schemeClr val="accent1"/>
                </a:solidFill>
              </a:rPr>
              <a:t>mode(2)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66683F8-F040-4181-E178-3518F31A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6" t="11147" r="12828" b="1967"/>
          <a:stretch/>
        </p:blipFill>
        <p:spPr>
          <a:xfrm>
            <a:off x="1711377" y="241278"/>
            <a:ext cx="8916650" cy="595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3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C96B6-93C8-3D12-61D3-E81E6BF5AF84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4-2-8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4C835F-918B-A38C-A716-CF5EDB30F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3" t="10274" r="18238" b="2295"/>
          <a:stretch/>
        </p:blipFill>
        <p:spPr>
          <a:xfrm>
            <a:off x="1563971" y="116173"/>
            <a:ext cx="8604355" cy="599606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62D0D0-76E5-0EFC-89BF-A1EDBB97440B}"/>
              </a:ext>
            </a:extLst>
          </p:cNvPr>
          <p:cNvSpPr txBox="1"/>
          <p:nvPr/>
        </p:nvSpPr>
        <p:spPr>
          <a:xfrm>
            <a:off x="1773834" y="6218607"/>
            <a:ext cx="9687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N x M </a:t>
            </a:r>
            <a:r>
              <a:rPr lang="ja-JP" altLang="en-US" sz="2800" b="1" dirty="0">
                <a:solidFill>
                  <a:schemeClr val="accent1"/>
                </a:solidFill>
              </a:rPr>
              <a:t>個の絵素を持つ </a:t>
            </a:r>
            <a:r>
              <a:rPr lang="en-US" altLang="ja-JP" sz="2800" b="1" dirty="0">
                <a:solidFill>
                  <a:schemeClr val="accent1"/>
                </a:solidFill>
              </a:rPr>
              <a:t>CMOS image sensor</a:t>
            </a:r>
            <a:r>
              <a:rPr lang="ja-JP" altLang="en-US" sz="2800" b="1" dirty="0">
                <a:solidFill>
                  <a:schemeClr val="accent1"/>
                </a:solidFill>
              </a:rPr>
              <a:t>の配列図</a:t>
            </a:r>
          </a:p>
        </p:txBody>
      </p:sp>
    </p:spTree>
    <p:extLst>
      <p:ext uri="{BB962C8B-B14F-4D97-AF65-F5344CB8AC3E}">
        <p14:creationId xmlns:p14="http://schemas.microsoft.com/office/powerpoint/2010/main" val="207174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527753-B14C-21C8-9F94-DC5BE83F6C5A}"/>
              </a:ext>
            </a:extLst>
          </p:cNvPr>
          <p:cNvSpPr txBox="1"/>
          <p:nvPr/>
        </p:nvSpPr>
        <p:spPr>
          <a:xfrm>
            <a:off x="360680" y="403861"/>
            <a:ext cx="791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(4) double 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接合型バイポーラトランジスタの電流増幅特性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D5E1ADB-291C-DCF2-0317-86DD6FFC35C8}"/>
              </a:ext>
            </a:extLst>
          </p:cNvPr>
          <p:cNvCxnSpPr>
            <a:cxnSpLocks/>
          </p:cNvCxnSpPr>
          <p:nvPr/>
        </p:nvCxnSpPr>
        <p:spPr>
          <a:xfrm>
            <a:off x="807489" y="1022883"/>
            <a:ext cx="5635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84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793775-17EC-DD90-84B5-9938E564B3C1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4-2-9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312929-A218-3FED-CB3E-CE7612836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6" t="11584" r="16148" b="7541"/>
          <a:stretch/>
        </p:blipFill>
        <p:spPr>
          <a:xfrm>
            <a:off x="1531495" y="134911"/>
            <a:ext cx="9129010" cy="569028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C0494F-0AF2-C20A-52EA-337064A5A89F}"/>
              </a:ext>
            </a:extLst>
          </p:cNvPr>
          <p:cNvSpPr txBox="1"/>
          <p:nvPr/>
        </p:nvSpPr>
        <p:spPr>
          <a:xfrm>
            <a:off x="3281597" y="6138314"/>
            <a:ext cx="6108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accent1"/>
                </a:solidFill>
              </a:rPr>
              <a:t>CCD Imager </a:t>
            </a:r>
            <a:r>
              <a:rPr lang="ja-JP" altLang="en-US" sz="3200" b="1" dirty="0">
                <a:solidFill>
                  <a:schemeClr val="accent1"/>
                </a:solidFill>
              </a:rPr>
              <a:t>の基本回路構成</a:t>
            </a:r>
          </a:p>
        </p:txBody>
      </p:sp>
    </p:spTree>
    <p:extLst>
      <p:ext uri="{BB962C8B-B14F-4D97-AF65-F5344CB8AC3E}">
        <p14:creationId xmlns:p14="http://schemas.microsoft.com/office/powerpoint/2010/main" val="3407813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BF01E9-7A87-729D-DA8A-2A3916840B7E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4-2-10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C01E06-E76A-BBA3-6631-E7CF1C5AE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5" t="10711" r="13565" b="6011"/>
          <a:stretch/>
        </p:blipFill>
        <p:spPr>
          <a:xfrm>
            <a:off x="1426562" y="134911"/>
            <a:ext cx="9126513" cy="546343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AB887A-7336-2F67-DEDE-D88B2AC61F39}"/>
              </a:ext>
            </a:extLst>
          </p:cNvPr>
          <p:cNvSpPr txBox="1"/>
          <p:nvPr/>
        </p:nvSpPr>
        <p:spPr>
          <a:xfrm>
            <a:off x="669558" y="6076757"/>
            <a:ext cx="11897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</a:rPr>
              <a:t>完全空乏化が可能で残像</a:t>
            </a:r>
            <a:r>
              <a:rPr lang="en-US" altLang="ja-JP" sz="2400" b="1" dirty="0">
                <a:solidFill>
                  <a:schemeClr val="accent1"/>
                </a:solidFill>
              </a:rPr>
              <a:t>Free</a:t>
            </a:r>
            <a:r>
              <a:rPr lang="ja-JP" altLang="en-US" sz="2400" b="1" dirty="0">
                <a:solidFill>
                  <a:schemeClr val="accent1"/>
                </a:solidFill>
              </a:rPr>
              <a:t>でかつ暗電流を低減した</a:t>
            </a:r>
            <a:r>
              <a:rPr lang="en-US" altLang="ja-JP" sz="2400" b="1" dirty="0">
                <a:solidFill>
                  <a:schemeClr val="accent1"/>
                </a:solidFill>
              </a:rPr>
              <a:t>P+N-P</a:t>
            </a:r>
            <a:r>
              <a:rPr lang="ja-JP" altLang="en-US" sz="2400" b="1" dirty="0">
                <a:solidFill>
                  <a:schemeClr val="accent1"/>
                </a:solidFill>
              </a:rPr>
              <a:t>受光素子構造</a:t>
            </a:r>
          </a:p>
        </p:txBody>
      </p:sp>
    </p:spTree>
    <p:extLst>
      <p:ext uri="{BB962C8B-B14F-4D97-AF65-F5344CB8AC3E}">
        <p14:creationId xmlns:p14="http://schemas.microsoft.com/office/powerpoint/2010/main" val="4228950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95D7A9-CF89-BF4A-A9A4-1916B202ABC5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4-2-11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CEE556-9336-ED1A-B344-7637A69DDA61}"/>
              </a:ext>
            </a:extLst>
          </p:cNvPr>
          <p:cNvPicPr/>
          <p:nvPr/>
        </p:nvPicPr>
        <p:blipFill>
          <a:blip r:embed="rId2" cstate="print"/>
          <a:srcRect l="31548" t="29687" r="10351" b="20625"/>
          <a:stretch>
            <a:fillRect/>
          </a:stretch>
        </p:blipFill>
        <p:spPr bwMode="auto">
          <a:xfrm>
            <a:off x="1357590" y="-1"/>
            <a:ext cx="9476820" cy="626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001955-C350-50EC-6ADD-8E7A47CDD77B}"/>
              </a:ext>
            </a:extLst>
          </p:cNvPr>
          <p:cNvSpPr txBox="1"/>
          <p:nvPr/>
        </p:nvSpPr>
        <p:spPr>
          <a:xfrm>
            <a:off x="2472128" y="6235907"/>
            <a:ext cx="7792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accent1"/>
                </a:solidFill>
              </a:rPr>
              <a:t>CMOS Image Senor</a:t>
            </a:r>
            <a:r>
              <a:rPr lang="ja-JP" altLang="en-US" sz="3200" b="1" dirty="0">
                <a:solidFill>
                  <a:schemeClr val="accent1"/>
                </a:solidFill>
              </a:rPr>
              <a:t> の基本構成回路</a:t>
            </a:r>
          </a:p>
        </p:txBody>
      </p:sp>
    </p:spTree>
    <p:extLst>
      <p:ext uri="{BB962C8B-B14F-4D97-AF65-F5344CB8AC3E}">
        <p14:creationId xmlns:p14="http://schemas.microsoft.com/office/powerpoint/2010/main" val="4064848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63469F-2515-E183-B4F0-952958DF85C1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4-2-12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EABDEC4-A184-2ABC-E8AE-4EC99D883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7" t="17486" r="19590" b="9290"/>
          <a:stretch/>
        </p:blipFill>
        <p:spPr>
          <a:xfrm>
            <a:off x="1081788" y="134911"/>
            <a:ext cx="10250775" cy="60430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62F034-22FC-895F-0A65-4F0481521907}"/>
              </a:ext>
            </a:extLst>
          </p:cNvPr>
          <p:cNvSpPr txBox="1"/>
          <p:nvPr/>
        </p:nvSpPr>
        <p:spPr>
          <a:xfrm>
            <a:off x="625838" y="6199869"/>
            <a:ext cx="11905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ロボットの目の網膜として位置検出素子</a:t>
            </a:r>
            <a:r>
              <a:rPr lang="en-US" altLang="ja-JP" sz="2800" b="1" dirty="0">
                <a:solidFill>
                  <a:schemeClr val="accent1"/>
                </a:solidFill>
              </a:rPr>
              <a:t>(PSD)</a:t>
            </a:r>
            <a:r>
              <a:rPr lang="ja-JP" altLang="en-US" sz="2800" b="1" dirty="0">
                <a:solidFill>
                  <a:schemeClr val="accent1"/>
                </a:solidFill>
              </a:rPr>
              <a:t>を使ったイメージ図</a:t>
            </a:r>
          </a:p>
        </p:txBody>
      </p:sp>
    </p:spTree>
    <p:extLst>
      <p:ext uri="{BB962C8B-B14F-4D97-AF65-F5344CB8AC3E}">
        <p14:creationId xmlns:p14="http://schemas.microsoft.com/office/powerpoint/2010/main" val="2301995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FE7D98-EAFD-6104-3C55-1424B19A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8" t="8962" r="13319" b="2512"/>
          <a:stretch/>
        </p:blipFill>
        <p:spPr>
          <a:xfrm>
            <a:off x="1718872" y="134911"/>
            <a:ext cx="8754256" cy="607101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D1F091-8C16-8EF0-8620-DE52F23ED36B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4-2-13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B6C6AF-F846-BB11-9076-06256675FD04}"/>
              </a:ext>
            </a:extLst>
          </p:cNvPr>
          <p:cNvSpPr txBox="1"/>
          <p:nvPr/>
        </p:nvSpPr>
        <p:spPr>
          <a:xfrm>
            <a:off x="3608883" y="6353757"/>
            <a:ext cx="6108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</a:rPr>
              <a:t>位置検出素子 </a:t>
            </a:r>
            <a:r>
              <a:rPr lang="en-US" altLang="ja-JP" sz="2400" b="1" dirty="0">
                <a:solidFill>
                  <a:schemeClr val="accent1"/>
                </a:solidFill>
              </a:rPr>
              <a:t>(PSD)</a:t>
            </a:r>
            <a:r>
              <a:rPr lang="ja-JP" altLang="en-US" sz="2400" b="1" dirty="0">
                <a:solidFill>
                  <a:schemeClr val="accent1"/>
                </a:solidFill>
              </a:rPr>
              <a:t>の構造と原理</a:t>
            </a:r>
          </a:p>
        </p:txBody>
      </p:sp>
    </p:spTree>
    <p:extLst>
      <p:ext uri="{BB962C8B-B14F-4D97-AF65-F5344CB8AC3E}">
        <p14:creationId xmlns:p14="http://schemas.microsoft.com/office/powerpoint/2010/main" val="3166454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EBA24E-EA81-7BB9-0341-F133E977E12D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6F3046-F8F0-853E-5FD7-5BCE48DD9D6A}"/>
              </a:ext>
            </a:extLst>
          </p:cNvPr>
          <p:cNvSpPr txBox="1"/>
          <p:nvPr/>
        </p:nvSpPr>
        <p:spPr>
          <a:xfrm>
            <a:off x="1840043" y="6032984"/>
            <a:ext cx="8892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800" b="1" dirty="0">
                <a:solidFill>
                  <a:schemeClr val="accent1"/>
                </a:solidFill>
              </a:rPr>
              <a:t>接触型の</a:t>
            </a:r>
            <a:r>
              <a:rPr lang="en-US" altLang="ja-JP" sz="2800" b="1" dirty="0">
                <a:solidFill>
                  <a:schemeClr val="accent1"/>
                </a:solidFill>
              </a:rPr>
              <a:t>NPN</a:t>
            </a:r>
            <a:r>
              <a:rPr lang="ja-JP" altLang="ja-JP" sz="2800" b="1" dirty="0">
                <a:solidFill>
                  <a:schemeClr val="accent1"/>
                </a:solidFill>
              </a:rPr>
              <a:t>型の</a:t>
            </a:r>
            <a:r>
              <a:rPr lang="en-US" altLang="ja-JP" sz="2800" b="1" dirty="0">
                <a:solidFill>
                  <a:schemeClr val="accent1"/>
                </a:solidFill>
              </a:rPr>
              <a:t>bipolar transistor</a:t>
            </a:r>
            <a:r>
              <a:rPr lang="ja-JP" altLang="ja-JP" sz="2800" b="1" dirty="0">
                <a:solidFill>
                  <a:schemeClr val="accent1"/>
                </a:solidFill>
              </a:rPr>
              <a:t>構造</a:t>
            </a:r>
            <a:r>
              <a:rPr lang="ja-JP" altLang="en-US" sz="2800" b="1" dirty="0">
                <a:solidFill>
                  <a:schemeClr val="accent1"/>
                </a:solidFill>
              </a:rPr>
              <a:t>（</a:t>
            </a:r>
            <a:r>
              <a:rPr lang="en-US" altLang="ja-JP" sz="2800" b="1" dirty="0">
                <a:solidFill>
                  <a:schemeClr val="accent1"/>
                </a:solidFill>
              </a:rPr>
              <a:t>1948</a:t>
            </a:r>
            <a:r>
              <a:rPr lang="ja-JP" altLang="en-US" sz="2800" b="1" dirty="0">
                <a:solidFill>
                  <a:schemeClr val="accent1"/>
                </a:solidFill>
              </a:rPr>
              <a:t>年）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CE5CBD1-A48F-9934-86B4-DB17CE7EB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8" t="14645" r="15164" b="39235"/>
          <a:stretch/>
        </p:blipFill>
        <p:spPr>
          <a:xfrm>
            <a:off x="296820" y="563405"/>
            <a:ext cx="11598359" cy="51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8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81DBDA-8228-2085-B059-3969C0403E02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271477-7B75-0B31-F350-EFCD28BF3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6" t="12459" r="30902" b="5137"/>
          <a:stretch/>
        </p:blipFill>
        <p:spPr>
          <a:xfrm>
            <a:off x="2679492" y="310447"/>
            <a:ext cx="7295216" cy="584991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2DF86F-8EEA-48DB-B9CA-4AED0C99604E}"/>
              </a:ext>
            </a:extLst>
          </p:cNvPr>
          <p:cNvSpPr txBox="1"/>
          <p:nvPr/>
        </p:nvSpPr>
        <p:spPr>
          <a:xfrm>
            <a:off x="2679492" y="6292202"/>
            <a:ext cx="8278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NPN</a:t>
            </a:r>
            <a:r>
              <a:rPr lang="ja-JP" altLang="en-US" sz="2800" b="1" dirty="0">
                <a:solidFill>
                  <a:schemeClr val="accent1"/>
                </a:solidFill>
              </a:rPr>
              <a:t> </a:t>
            </a:r>
            <a:r>
              <a:rPr lang="en-US" altLang="ja-JP" sz="2800" b="1" dirty="0">
                <a:solidFill>
                  <a:schemeClr val="accent1"/>
                </a:solidFill>
              </a:rPr>
              <a:t>bipolar transistor </a:t>
            </a:r>
            <a:r>
              <a:rPr lang="ja-JP" altLang="en-US" sz="2800" b="1" dirty="0">
                <a:solidFill>
                  <a:schemeClr val="accent1"/>
                </a:solidFill>
              </a:rPr>
              <a:t>の動作の物理モデル</a:t>
            </a:r>
          </a:p>
        </p:txBody>
      </p:sp>
    </p:spTree>
    <p:extLst>
      <p:ext uri="{BB962C8B-B14F-4D97-AF65-F5344CB8AC3E}">
        <p14:creationId xmlns:p14="http://schemas.microsoft.com/office/powerpoint/2010/main" val="2083307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6A9ABC-19CA-0B49-167C-C46DAB2D7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8" t="8743" r="16762" b="1967"/>
          <a:stretch/>
        </p:blipFill>
        <p:spPr>
          <a:xfrm>
            <a:off x="1369098" y="240481"/>
            <a:ext cx="9648672" cy="595045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743AD0-4E3A-29F8-00C9-D20503080EB7}"/>
              </a:ext>
            </a:extLst>
          </p:cNvPr>
          <p:cNvSpPr txBox="1"/>
          <p:nvPr/>
        </p:nvSpPr>
        <p:spPr>
          <a:xfrm>
            <a:off x="2577059" y="6296509"/>
            <a:ext cx="8620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NPN bipolar transistor</a:t>
            </a:r>
            <a:r>
              <a:rPr lang="ja-JP" altLang="ja-JP" sz="2400" b="1" dirty="0">
                <a:solidFill>
                  <a:schemeClr val="accent1"/>
                </a:solidFill>
              </a:rPr>
              <a:t>の関係する</a:t>
            </a:r>
            <a:r>
              <a:rPr lang="ja-JP" altLang="en-US" sz="2400" b="1" dirty="0">
                <a:solidFill>
                  <a:schemeClr val="accent1"/>
                </a:solidFill>
              </a:rPr>
              <a:t>いろいろな</a:t>
            </a:r>
            <a:r>
              <a:rPr lang="ja-JP" altLang="ja-JP" sz="2400" b="1" dirty="0">
                <a:solidFill>
                  <a:schemeClr val="accent1"/>
                </a:solidFill>
              </a:rPr>
              <a:t>物理定数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45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BC1D502-17FC-DC07-911B-688E48904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0" t="13989" r="15656" b="15191"/>
          <a:stretch/>
        </p:blipFill>
        <p:spPr>
          <a:xfrm>
            <a:off x="644576" y="274207"/>
            <a:ext cx="10643017" cy="603912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9F3BC0-29E2-7743-09A6-9F367DB6E64B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C562CC-D285-6B56-5667-05262365E610}"/>
              </a:ext>
            </a:extLst>
          </p:cNvPr>
          <p:cNvSpPr txBox="1"/>
          <p:nvPr/>
        </p:nvSpPr>
        <p:spPr>
          <a:xfrm>
            <a:off x="1111769" y="6313328"/>
            <a:ext cx="12781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NPN bipolar transistor</a:t>
            </a:r>
            <a:r>
              <a:rPr lang="ja-JP" altLang="en-US" sz="2400" b="1" dirty="0">
                <a:solidFill>
                  <a:schemeClr val="accent1"/>
                </a:solidFill>
              </a:rPr>
              <a:t>を使った電圧増幅回路 </a:t>
            </a:r>
            <a:r>
              <a:rPr lang="en-US" altLang="ja-JP" sz="2400" b="1" dirty="0" err="1">
                <a:solidFill>
                  <a:schemeClr val="accent1"/>
                </a:solidFill>
              </a:rPr>
              <a:t>BipAmp</a:t>
            </a:r>
            <a:r>
              <a:rPr lang="en-US" altLang="ja-JP" sz="2400" b="1" dirty="0">
                <a:solidFill>
                  <a:schemeClr val="accent1"/>
                </a:solidFill>
              </a:rPr>
              <a:t>( )</a:t>
            </a:r>
            <a:r>
              <a:rPr lang="ja-JP" altLang="en-US" sz="2400" b="1" dirty="0">
                <a:solidFill>
                  <a:schemeClr val="accent1"/>
                </a:solidFill>
              </a:rPr>
              <a:t>の </a:t>
            </a:r>
            <a:r>
              <a:rPr lang="en-US" altLang="ja-JP" sz="2400" b="1" dirty="0">
                <a:solidFill>
                  <a:schemeClr val="accent1"/>
                </a:solidFill>
              </a:rPr>
              <a:t>I-V</a:t>
            </a:r>
            <a:r>
              <a:rPr lang="ja-JP" altLang="en-US" sz="2400" b="1" dirty="0">
                <a:solidFill>
                  <a:schemeClr val="accent1"/>
                </a:solidFill>
              </a:rPr>
              <a:t>　特性</a:t>
            </a:r>
          </a:p>
        </p:txBody>
      </p:sp>
    </p:spTree>
    <p:extLst>
      <p:ext uri="{BB962C8B-B14F-4D97-AF65-F5344CB8AC3E}">
        <p14:creationId xmlns:p14="http://schemas.microsoft.com/office/powerpoint/2010/main" val="3098292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F268BAC-D856-C2E4-A5EF-38F8548D3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5" t="12677" r="15041" b="24809"/>
          <a:stretch/>
        </p:blipFill>
        <p:spPr>
          <a:xfrm>
            <a:off x="524654" y="285450"/>
            <a:ext cx="11392526" cy="567641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A6FBFB-E6CB-36BA-D1C6-A13FB95EEE32}"/>
              </a:ext>
            </a:extLst>
          </p:cNvPr>
          <p:cNvSpPr txBox="1"/>
          <p:nvPr/>
        </p:nvSpPr>
        <p:spPr>
          <a:xfrm>
            <a:off x="1603948" y="6049330"/>
            <a:ext cx="9668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NPN bipolar transistor</a:t>
            </a:r>
            <a:r>
              <a:rPr lang="ja-JP" altLang="en-US" sz="2800" b="1" dirty="0">
                <a:solidFill>
                  <a:schemeClr val="accent1"/>
                </a:solidFill>
              </a:rPr>
              <a:t>増幅回路</a:t>
            </a:r>
            <a:r>
              <a:rPr lang="en-US" altLang="ja-JP" sz="2800" b="1" dirty="0">
                <a:solidFill>
                  <a:schemeClr val="accent1"/>
                </a:solidFill>
              </a:rPr>
              <a:t> </a:t>
            </a:r>
            <a:r>
              <a:rPr lang="en-US" altLang="ja-JP" sz="2800" b="1" dirty="0" err="1">
                <a:solidFill>
                  <a:schemeClr val="accent1"/>
                </a:solidFill>
              </a:rPr>
              <a:t>BipAmp</a:t>
            </a:r>
            <a:r>
              <a:rPr lang="en-US" altLang="ja-JP" sz="2800" b="1" dirty="0">
                <a:solidFill>
                  <a:schemeClr val="accent1"/>
                </a:solidFill>
              </a:rPr>
              <a:t>( )</a:t>
            </a:r>
            <a:r>
              <a:rPr lang="ja-JP" altLang="en-US" sz="2800" b="1" dirty="0">
                <a:solidFill>
                  <a:schemeClr val="accent1"/>
                </a:solidFill>
              </a:rPr>
              <a:t>の入出力特性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D55A68-01CD-E1C1-6BA1-9AC785212D67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4-3-5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8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26A8E87-6277-0458-60DD-47EFD5E42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5245" r="16394" b="1640"/>
          <a:stretch/>
        </p:blipFill>
        <p:spPr>
          <a:xfrm>
            <a:off x="257331" y="134911"/>
            <a:ext cx="11677337" cy="672308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ADFA38E-0FE1-0439-0A38-B043DA13C155}"/>
              </a:ext>
            </a:extLst>
          </p:cNvPr>
          <p:cNvSpPr txBox="1"/>
          <p:nvPr/>
        </p:nvSpPr>
        <p:spPr>
          <a:xfrm>
            <a:off x="6293371" y="6154977"/>
            <a:ext cx="626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400" b="1" dirty="0">
                <a:solidFill>
                  <a:schemeClr val="accent1"/>
                </a:solidFill>
              </a:rPr>
              <a:t>シリコン（</a:t>
            </a:r>
            <a:r>
              <a:rPr lang="en-US" altLang="ja-JP" sz="2400" b="1" dirty="0">
                <a:solidFill>
                  <a:schemeClr val="accent1"/>
                </a:solidFill>
              </a:rPr>
              <a:t>Si</a:t>
            </a:r>
            <a:r>
              <a:rPr lang="ja-JP" altLang="ja-JP" sz="2400" b="1" dirty="0">
                <a:solidFill>
                  <a:schemeClr val="accent1"/>
                </a:solidFill>
              </a:rPr>
              <a:t>）元素を取り巻く仲間たち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E384E8B-6925-D9A8-2793-3196078F6DB6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43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422255-AC11-B23F-A93C-256E87565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4" t="6904" r="13443" b="2950"/>
          <a:stretch/>
        </p:blipFill>
        <p:spPr>
          <a:xfrm>
            <a:off x="1096781" y="304188"/>
            <a:ext cx="9998438" cy="58417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BC5286-ED1B-F32B-1C88-F44A4679AD54}"/>
              </a:ext>
            </a:extLst>
          </p:cNvPr>
          <p:cNvSpPr txBox="1"/>
          <p:nvPr/>
        </p:nvSpPr>
        <p:spPr>
          <a:xfrm>
            <a:off x="943133" y="6261424"/>
            <a:ext cx="11483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accent1"/>
                </a:solidFill>
              </a:rPr>
              <a:t>PNP bipolar transistor </a:t>
            </a:r>
            <a:r>
              <a:rPr lang="ja-JP" altLang="en-US" sz="3200" b="1" dirty="0">
                <a:solidFill>
                  <a:schemeClr val="accent1"/>
                </a:solidFill>
              </a:rPr>
              <a:t>型の</a:t>
            </a:r>
            <a:r>
              <a:rPr lang="ja-JP" altLang="ja-JP" sz="3200" b="1" dirty="0">
                <a:solidFill>
                  <a:schemeClr val="accent1"/>
                </a:solidFill>
              </a:rPr>
              <a:t>センサー構造</a:t>
            </a:r>
            <a:r>
              <a:rPr lang="ja-JP" altLang="en-US" sz="3200" b="1" dirty="0">
                <a:solidFill>
                  <a:schemeClr val="accent1"/>
                </a:solidFill>
              </a:rPr>
              <a:t>の提案 </a:t>
            </a:r>
            <a:r>
              <a:rPr lang="en-US" altLang="ja-JP" sz="3200" b="1" dirty="0">
                <a:solidFill>
                  <a:schemeClr val="accent1"/>
                </a:solidFill>
              </a:rPr>
              <a:t>(1975)</a:t>
            </a:r>
            <a:endParaRPr lang="ja-JP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51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3FE54E-D6D4-2AE8-12C9-A3E203EED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8" t="6904" r="15656"/>
          <a:stretch/>
        </p:blipFill>
        <p:spPr>
          <a:xfrm>
            <a:off x="1224196" y="0"/>
            <a:ext cx="9743607" cy="63845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D8A7C8-D9EA-0EC5-4658-4D5D8D35D33D}"/>
              </a:ext>
            </a:extLst>
          </p:cNvPr>
          <p:cNvSpPr txBox="1"/>
          <p:nvPr/>
        </p:nvSpPr>
        <p:spPr>
          <a:xfrm>
            <a:off x="655820" y="6442745"/>
            <a:ext cx="12145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1"/>
                </a:solidFill>
              </a:rPr>
              <a:t>電子</a:t>
            </a:r>
            <a:r>
              <a:rPr lang="en-US" altLang="ja-JP" sz="2000" b="1" dirty="0">
                <a:solidFill>
                  <a:schemeClr val="accent1"/>
                </a:solidFill>
              </a:rPr>
              <a:t>shutter </a:t>
            </a:r>
            <a:r>
              <a:rPr lang="ja-JP" altLang="en-US" sz="2000" b="1" dirty="0">
                <a:solidFill>
                  <a:schemeClr val="accent1"/>
                </a:solidFill>
              </a:rPr>
              <a:t>機能を持つ</a:t>
            </a:r>
            <a:r>
              <a:rPr lang="en-US" altLang="ja-JP" sz="2000" b="1" dirty="0">
                <a:solidFill>
                  <a:schemeClr val="accent1"/>
                </a:solidFill>
              </a:rPr>
              <a:t>triple</a:t>
            </a:r>
            <a:r>
              <a:rPr lang="ja-JP" altLang="en-US" sz="2000" b="1" dirty="0">
                <a:solidFill>
                  <a:schemeClr val="accent1"/>
                </a:solidFill>
              </a:rPr>
              <a:t>接合の</a:t>
            </a:r>
            <a:r>
              <a:rPr lang="en-US" altLang="ja-JP" sz="2000" b="1" dirty="0">
                <a:solidFill>
                  <a:schemeClr val="accent1"/>
                </a:solidFill>
              </a:rPr>
              <a:t>Pinned Photodiode</a:t>
            </a:r>
            <a:r>
              <a:rPr lang="ja-JP" altLang="en-US" sz="2000" b="1" dirty="0">
                <a:solidFill>
                  <a:schemeClr val="accent1"/>
                </a:solidFill>
              </a:rPr>
              <a:t>型の</a:t>
            </a:r>
            <a:r>
              <a:rPr lang="ja-JP" altLang="ja-JP" sz="2000" b="1" dirty="0">
                <a:solidFill>
                  <a:schemeClr val="accent1"/>
                </a:solidFill>
              </a:rPr>
              <a:t>固体撮像装置の提案（</a:t>
            </a:r>
            <a:r>
              <a:rPr lang="en-US" altLang="ja-JP" sz="2000" b="1" dirty="0">
                <a:solidFill>
                  <a:schemeClr val="accent1"/>
                </a:solidFill>
              </a:rPr>
              <a:t>1975.11.10</a:t>
            </a:r>
            <a:r>
              <a:rPr lang="ja-JP" altLang="ja-JP" sz="2000" b="1" dirty="0">
                <a:solidFill>
                  <a:schemeClr val="accent1"/>
                </a:solidFill>
              </a:rPr>
              <a:t>）</a:t>
            </a:r>
            <a:endParaRPr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4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80BDBE-0AC2-7E66-8450-CCD9C6467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12459" r="18238" b="6885"/>
          <a:stretch/>
        </p:blipFill>
        <p:spPr>
          <a:xfrm>
            <a:off x="914400" y="134911"/>
            <a:ext cx="9803567" cy="588308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7F314B-BB1A-F6C2-7F9B-AC8EE5670625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4-3-8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A3F0F5-A14D-DCD7-8F64-CAA5FB18585E}"/>
              </a:ext>
            </a:extLst>
          </p:cNvPr>
          <p:cNvSpPr txBox="1"/>
          <p:nvPr/>
        </p:nvSpPr>
        <p:spPr>
          <a:xfrm>
            <a:off x="540269" y="6138314"/>
            <a:ext cx="11017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accent1"/>
                </a:solidFill>
              </a:rPr>
              <a:t>NPN bipolar transistor </a:t>
            </a:r>
            <a:r>
              <a:rPr lang="ja-JP" altLang="en-US" sz="3200" b="1" dirty="0">
                <a:solidFill>
                  <a:schemeClr val="accent1"/>
                </a:solidFill>
              </a:rPr>
              <a:t>型の場合の</a:t>
            </a:r>
            <a:r>
              <a:rPr lang="ja-JP" altLang="ja-JP" sz="3200" b="1" dirty="0">
                <a:solidFill>
                  <a:schemeClr val="accent1"/>
                </a:solidFill>
              </a:rPr>
              <a:t>センサー</a:t>
            </a:r>
            <a:r>
              <a:rPr lang="ja-JP" altLang="en-US" sz="3200" b="1" dirty="0">
                <a:solidFill>
                  <a:schemeClr val="accent1"/>
                </a:solidFill>
              </a:rPr>
              <a:t>の物理モデル</a:t>
            </a:r>
          </a:p>
        </p:txBody>
      </p:sp>
    </p:spTree>
    <p:extLst>
      <p:ext uri="{BB962C8B-B14F-4D97-AF65-F5344CB8AC3E}">
        <p14:creationId xmlns:p14="http://schemas.microsoft.com/office/powerpoint/2010/main" val="105776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4-3-9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0015D8-F4B6-CB54-D784-B4CF0667F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1" t="6904" r="17869" b="7322"/>
          <a:stretch/>
        </p:blipFill>
        <p:spPr>
          <a:xfrm>
            <a:off x="1081790" y="134910"/>
            <a:ext cx="10028419" cy="625089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221966-3552-E4DF-25CB-74C7D3BC8071}"/>
              </a:ext>
            </a:extLst>
          </p:cNvPr>
          <p:cNvSpPr txBox="1"/>
          <p:nvPr/>
        </p:nvSpPr>
        <p:spPr>
          <a:xfrm>
            <a:off x="1392835" y="6385809"/>
            <a:ext cx="9717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NPN bipolar transistor </a:t>
            </a:r>
            <a:r>
              <a:rPr lang="ja-JP" altLang="en-US" sz="2800" b="1" dirty="0">
                <a:solidFill>
                  <a:schemeClr val="accent1"/>
                </a:solidFill>
              </a:rPr>
              <a:t>型の場合の</a:t>
            </a:r>
            <a:r>
              <a:rPr lang="ja-JP" altLang="ja-JP" sz="2800" b="1" dirty="0">
                <a:solidFill>
                  <a:schemeClr val="accent1"/>
                </a:solidFill>
              </a:rPr>
              <a:t>センサー</a:t>
            </a:r>
            <a:r>
              <a:rPr lang="ja-JP" altLang="en-US" sz="2800" b="1" dirty="0">
                <a:solidFill>
                  <a:schemeClr val="accent1"/>
                </a:solidFill>
              </a:rPr>
              <a:t>の物理モデル</a:t>
            </a:r>
          </a:p>
        </p:txBody>
      </p:sp>
    </p:spTree>
    <p:extLst>
      <p:ext uri="{BB962C8B-B14F-4D97-AF65-F5344CB8AC3E}">
        <p14:creationId xmlns:p14="http://schemas.microsoft.com/office/powerpoint/2010/main" val="1839449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B0975-B284-5F2D-F3DB-077BF6D81168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4-3-10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40711C-8359-6C68-2EEB-24B9E68D0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6" t="6905" r="19959" b="6886"/>
          <a:stretch/>
        </p:blipFill>
        <p:spPr>
          <a:xfrm>
            <a:off x="1264167" y="0"/>
            <a:ext cx="10203308" cy="60710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6A3117-F87B-E909-E492-ABDABE5A595D}"/>
              </a:ext>
            </a:extLst>
          </p:cNvPr>
          <p:cNvSpPr txBox="1"/>
          <p:nvPr/>
        </p:nvSpPr>
        <p:spPr>
          <a:xfrm>
            <a:off x="2517099" y="6178658"/>
            <a:ext cx="8665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Sony</a:t>
            </a:r>
            <a:r>
              <a:rPr lang="ja-JP" altLang="en-US" sz="2800" b="1" dirty="0">
                <a:solidFill>
                  <a:schemeClr val="accent1"/>
                </a:solidFill>
              </a:rPr>
              <a:t>の</a:t>
            </a:r>
            <a:r>
              <a:rPr lang="en-US" altLang="ja-JP" sz="2800" b="1" dirty="0">
                <a:solidFill>
                  <a:schemeClr val="accent1"/>
                </a:solidFill>
              </a:rPr>
              <a:t>HAD sensor</a:t>
            </a:r>
            <a:r>
              <a:rPr lang="ja-JP" altLang="en-US" sz="2800" b="1" dirty="0">
                <a:solidFill>
                  <a:schemeClr val="accent1"/>
                </a:solidFill>
              </a:rPr>
              <a:t> 構造 </a:t>
            </a:r>
            <a:r>
              <a:rPr lang="en-US" altLang="ja-JP" sz="2800" b="1" dirty="0">
                <a:solidFill>
                  <a:schemeClr val="accent1"/>
                </a:solidFill>
              </a:rPr>
              <a:t>( Hagiwara, 1975 )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02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1E26A0-AB49-EC9C-443F-310F2518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803"/>
            <a:ext cx="12192000" cy="65565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EA2A11-4AF5-61C1-64EE-CF173F9DFC7B}"/>
              </a:ext>
            </a:extLst>
          </p:cNvPr>
          <p:cNvSpPr txBox="1"/>
          <p:nvPr/>
        </p:nvSpPr>
        <p:spPr>
          <a:xfrm>
            <a:off x="0" y="-161072"/>
            <a:ext cx="506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(3) single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接合型のダイオードの整流特性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58C8368-4B66-790F-9E5E-29B1DD6A8216}"/>
              </a:ext>
            </a:extLst>
          </p:cNvPr>
          <p:cNvCxnSpPr>
            <a:cxnSpLocks/>
          </p:cNvCxnSpPr>
          <p:nvPr/>
        </p:nvCxnSpPr>
        <p:spPr>
          <a:xfrm>
            <a:off x="149784" y="482906"/>
            <a:ext cx="4290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95C30F-5A4B-3409-5E88-AC430B3E78E4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695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ECBAC3-493A-5262-B321-EEE536A0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486C0BE-EE4A-9506-3938-976710B847F1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8736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B97531-0FC3-8D8A-5213-B60E658E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D9455FA-8D34-E719-C8C3-227D4978EC48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262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91D9DA-D3BE-927A-DC64-E21BD723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7E68EA-3E3C-E0D3-764C-E299E28CC214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289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C387D5-1D8C-6C19-DCA3-4B1053CA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D1D562-4B19-5EA8-0D23-87F07164D6C3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63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5038AE-9834-C354-93B2-6DAAD6419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8" t="9180" r="15164" b="6667"/>
          <a:stretch/>
        </p:blipFill>
        <p:spPr>
          <a:xfrm>
            <a:off x="1808812" y="134911"/>
            <a:ext cx="8574375" cy="577121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7B891-29C7-0F5B-3502-98A88C492196}"/>
              </a:ext>
            </a:extLst>
          </p:cNvPr>
          <p:cNvSpPr/>
          <p:nvPr/>
        </p:nvSpPr>
        <p:spPr>
          <a:xfrm>
            <a:off x="1197659" y="6138472"/>
            <a:ext cx="9185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altLang="ja-JP" sz="2800" b="1" dirty="0">
                <a:solidFill>
                  <a:schemeClr val="accent1"/>
                </a:solidFill>
              </a:rPr>
              <a:t>N </a:t>
            </a:r>
            <a:r>
              <a:rPr lang="ja-JP" altLang="en-US" sz="2800" b="1" dirty="0">
                <a:solidFill>
                  <a:schemeClr val="accent1"/>
                </a:solidFill>
              </a:rPr>
              <a:t>型シリコン半導体結晶の中を移動する自由電子の様子</a:t>
            </a:r>
            <a:endParaRPr lang="ja-JP" altLang="ja-JP" sz="2800" b="1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DDC134-A2D0-F2DF-2073-260FD75468E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7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AD839AD-9DAA-CA6F-4173-E2EBA781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D9177EC-AAA3-AAFA-7082-9A6F5B5E2400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603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FD3405-DE3C-13D1-B9DF-84773A37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8F16611-36C7-0D93-A756-B1811C5DBEDF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56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C0C73191-440D-6C62-C344-4743162BE397}"/>
              </a:ext>
            </a:extLst>
          </p:cNvPr>
          <p:cNvCxnSpPr>
            <a:cxnSpLocks/>
          </p:cNvCxnSpPr>
          <p:nvPr/>
        </p:nvCxnSpPr>
        <p:spPr>
          <a:xfrm>
            <a:off x="10746094" y="4555485"/>
            <a:ext cx="44344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楕円 76">
            <a:extLst>
              <a:ext uri="{FF2B5EF4-FFF2-40B4-BE49-F238E27FC236}">
                <a16:creationId xmlns:a16="http://schemas.microsoft.com/office/drawing/2014/main" id="{CA7E011B-2E17-6FC6-7D93-BCF41553F593}"/>
              </a:ext>
            </a:extLst>
          </p:cNvPr>
          <p:cNvSpPr/>
          <p:nvPr/>
        </p:nvSpPr>
        <p:spPr>
          <a:xfrm>
            <a:off x="11180929" y="4497346"/>
            <a:ext cx="96805" cy="1050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ED991B4C-A90E-4B0E-6240-0C18F5C4F621}"/>
              </a:ext>
            </a:extLst>
          </p:cNvPr>
          <p:cNvCxnSpPr>
            <a:cxnSpLocks/>
          </p:cNvCxnSpPr>
          <p:nvPr/>
        </p:nvCxnSpPr>
        <p:spPr>
          <a:xfrm flipV="1">
            <a:off x="10750363" y="3852511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6BFC5579-9E73-388B-E460-C02D35B77FD3}"/>
              </a:ext>
            </a:extLst>
          </p:cNvPr>
          <p:cNvCxnSpPr>
            <a:cxnSpLocks/>
          </p:cNvCxnSpPr>
          <p:nvPr/>
        </p:nvCxnSpPr>
        <p:spPr>
          <a:xfrm flipV="1">
            <a:off x="10639590" y="3861399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5DED37B0-6544-CD02-8011-CED5B757E4D2}"/>
              </a:ext>
            </a:extLst>
          </p:cNvPr>
          <p:cNvCxnSpPr>
            <a:cxnSpLocks/>
          </p:cNvCxnSpPr>
          <p:nvPr/>
        </p:nvCxnSpPr>
        <p:spPr>
          <a:xfrm flipH="1">
            <a:off x="10278448" y="455778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6D948ADB-86CA-66C5-D550-DE61D7E433A1}"/>
              </a:ext>
            </a:extLst>
          </p:cNvPr>
          <p:cNvCxnSpPr>
            <a:cxnSpLocks/>
          </p:cNvCxnSpPr>
          <p:nvPr/>
        </p:nvCxnSpPr>
        <p:spPr>
          <a:xfrm flipH="1" flipV="1">
            <a:off x="10068418" y="4306538"/>
            <a:ext cx="229868" cy="26077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E113CB77-637B-2AF7-1EA4-CB6B3D8E13CB}"/>
              </a:ext>
            </a:extLst>
          </p:cNvPr>
          <p:cNvCxnSpPr>
            <a:cxnSpLocks/>
          </p:cNvCxnSpPr>
          <p:nvPr/>
        </p:nvCxnSpPr>
        <p:spPr>
          <a:xfrm flipH="1">
            <a:off x="8881773" y="4303104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B2F86871-944D-3A86-0000-02AD3DD35075}"/>
              </a:ext>
            </a:extLst>
          </p:cNvPr>
          <p:cNvCxnSpPr>
            <a:cxnSpLocks/>
          </p:cNvCxnSpPr>
          <p:nvPr/>
        </p:nvCxnSpPr>
        <p:spPr>
          <a:xfrm>
            <a:off x="10168507" y="3033043"/>
            <a:ext cx="13184" cy="25423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2FB9DF33-1787-52ED-9DB5-E0BB68C02018}"/>
              </a:ext>
            </a:extLst>
          </p:cNvPr>
          <p:cNvCxnSpPr>
            <a:cxnSpLocks/>
          </p:cNvCxnSpPr>
          <p:nvPr/>
        </p:nvCxnSpPr>
        <p:spPr>
          <a:xfrm>
            <a:off x="10746094" y="3033043"/>
            <a:ext cx="0" cy="78937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D87EE4D7-EF67-C986-AEAC-1CED48B94446}"/>
              </a:ext>
            </a:extLst>
          </p:cNvPr>
          <p:cNvCxnSpPr>
            <a:cxnSpLocks/>
          </p:cNvCxnSpPr>
          <p:nvPr/>
        </p:nvCxnSpPr>
        <p:spPr>
          <a:xfrm>
            <a:off x="8500904" y="2990484"/>
            <a:ext cx="0" cy="23077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047A000F-AF8E-F195-D77F-792AC3D3D6B0}"/>
              </a:ext>
            </a:extLst>
          </p:cNvPr>
          <p:cNvCxnSpPr>
            <a:cxnSpLocks/>
          </p:cNvCxnSpPr>
          <p:nvPr/>
        </p:nvCxnSpPr>
        <p:spPr>
          <a:xfrm flipH="1">
            <a:off x="6796779" y="3033043"/>
            <a:ext cx="899" cy="2307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966824AC-F637-2BB1-93AF-3A17B28A6860}"/>
              </a:ext>
            </a:extLst>
          </p:cNvPr>
          <p:cNvCxnSpPr>
            <a:cxnSpLocks/>
          </p:cNvCxnSpPr>
          <p:nvPr/>
        </p:nvCxnSpPr>
        <p:spPr>
          <a:xfrm flipH="1" flipV="1">
            <a:off x="7909063" y="3280547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3850E6ED-671E-22AA-E772-19460DB1D1B8}"/>
              </a:ext>
            </a:extLst>
          </p:cNvPr>
          <p:cNvCxnSpPr>
            <a:cxnSpLocks/>
          </p:cNvCxnSpPr>
          <p:nvPr/>
        </p:nvCxnSpPr>
        <p:spPr>
          <a:xfrm flipH="1" flipV="1">
            <a:off x="8232454" y="3414583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612A12A2-E130-4328-01F5-B4CC1AC68AD9}"/>
              </a:ext>
            </a:extLst>
          </p:cNvPr>
          <p:cNvCxnSpPr>
            <a:cxnSpLocks/>
          </p:cNvCxnSpPr>
          <p:nvPr/>
        </p:nvCxnSpPr>
        <p:spPr>
          <a:xfrm flipH="1" flipV="1">
            <a:off x="8635922" y="4164808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7506A475-7D98-5FFC-1CBF-75152BC2BC73}"/>
              </a:ext>
            </a:extLst>
          </p:cNvPr>
          <p:cNvCxnSpPr>
            <a:cxnSpLocks/>
          </p:cNvCxnSpPr>
          <p:nvPr/>
        </p:nvCxnSpPr>
        <p:spPr>
          <a:xfrm flipV="1">
            <a:off x="10636236" y="5102975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1CD04C61-9AF3-10CF-16AC-45C78C22095C}"/>
              </a:ext>
            </a:extLst>
          </p:cNvPr>
          <p:cNvCxnSpPr>
            <a:cxnSpLocks/>
          </p:cNvCxnSpPr>
          <p:nvPr/>
        </p:nvCxnSpPr>
        <p:spPr>
          <a:xfrm flipH="1">
            <a:off x="10268556" y="576697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556CB4F1-78EF-EA60-D540-4DB1D766B0A2}"/>
              </a:ext>
            </a:extLst>
          </p:cNvPr>
          <p:cNvCxnSpPr>
            <a:cxnSpLocks/>
          </p:cNvCxnSpPr>
          <p:nvPr/>
        </p:nvCxnSpPr>
        <p:spPr>
          <a:xfrm flipH="1" flipV="1">
            <a:off x="10065086" y="5532350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52430734-14B8-3598-69C8-9AE2FCCF143E}"/>
              </a:ext>
            </a:extLst>
          </p:cNvPr>
          <p:cNvCxnSpPr>
            <a:cxnSpLocks/>
          </p:cNvCxnSpPr>
          <p:nvPr/>
        </p:nvCxnSpPr>
        <p:spPr>
          <a:xfrm flipH="1">
            <a:off x="8878419" y="5544680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コネクタ 167">
            <a:extLst>
              <a:ext uri="{FF2B5EF4-FFF2-40B4-BE49-F238E27FC236}">
                <a16:creationId xmlns:a16="http://schemas.microsoft.com/office/drawing/2014/main" id="{42DD8DD9-4881-2C49-6396-9EDF8F8CCEFF}"/>
              </a:ext>
            </a:extLst>
          </p:cNvPr>
          <p:cNvCxnSpPr>
            <a:cxnSpLocks/>
          </p:cNvCxnSpPr>
          <p:nvPr/>
        </p:nvCxnSpPr>
        <p:spPr>
          <a:xfrm flipH="1">
            <a:off x="7233012" y="4505822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コネクタ 168">
            <a:extLst>
              <a:ext uri="{FF2B5EF4-FFF2-40B4-BE49-F238E27FC236}">
                <a16:creationId xmlns:a16="http://schemas.microsoft.com/office/drawing/2014/main" id="{A0F8EFAD-295B-B635-4AE6-659E679B088F}"/>
              </a:ext>
            </a:extLst>
          </p:cNvPr>
          <p:cNvCxnSpPr>
            <a:cxnSpLocks/>
          </p:cNvCxnSpPr>
          <p:nvPr/>
        </p:nvCxnSpPr>
        <p:spPr>
          <a:xfrm flipH="1" flipV="1">
            <a:off x="7849674" y="4497346"/>
            <a:ext cx="367456" cy="15881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id="{960C5072-F437-10A9-ABA5-B2843A537826}"/>
              </a:ext>
            </a:extLst>
          </p:cNvPr>
          <p:cNvCxnSpPr>
            <a:cxnSpLocks/>
          </p:cNvCxnSpPr>
          <p:nvPr/>
        </p:nvCxnSpPr>
        <p:spPr>
          <a:xfrm flipH="1" flipV="1">
            <a:off x="8229100" y="4656159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0B652AC9-D26C-212F-18CA-5737B2940EB3}"/>
              </a:ext>
            </a:extLst>
          </p:cNvPr>
          <p:cNvCxnSpPr>
            <a:cxnSpLocks/>
          </p:cNvCxnSpPr>
          <p:nvPr/>
        </p:nvCxnSpPr>
        <p:spPr>
          <a:xfrm flipH="1" flipV="1">
            <a:off x="8632568" y="5406384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B65D1390-C662-0ED3-970E-E8B518E5C97C}"/>
              </a:ext>
            </a:extLst>
          </p:cNvPr>
          <p:cNvCxnSpPr>
            <a:cxnSpLocks/>
          </p:cNvCxnSpPr>
          <p:nvPr/>
        </p:nvCxnSpPr>
        <p:spPr>
          <a:xfrm flipV="1">
            <a:off x="7093836" y="4507499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>
            <a:extLst>
              <a:ext uri="{FF2B5EF4-FFF2-40B4-BE49-F238E27FC236}">
                <a16:creationId xmlns:a16="http://schemas.microsoft.com/office/drawing/2014/main" id="{25386270-92F9-3116-BECB-14734D18AC49}"/>
              </a:ext>
            </a:extLst>
          </p:cNvPr>
          <p:cNvCxnSpPr>
            <a:cxnSpLocks/>
          </p:cNvCxnSpPr>
          <p:nvPr/>
        </p:nvCxnSpPr>
        <p:spPr>
          <a:xfrm flipH="1">
            <a:off x="5607729" y="5279666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9A6447DC-E0CE-8E32-B208-3D4E33899FE8}"/>
              </a:ext>
            </a:extLst>
          </p:cNvPr>
          <p:cNvSpPr txBox="1"/>
          <p:nvPr/>
        </p:nvSpPr>
        <p:spPr>
          <a:xfrm>
            <a:off x="5531972" y="306504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389AFE01-6434-129D-377F-517274CEC74E}"/>
              </a:ext>
            </a:extLst>
          </p:cNvPr>
          <p:cNvSpPr txBox="1"/>
          <p:nvPr/>
        </p:nvSpPr>
        <p:spPr>
          <a:xfrm>
            <a:off x="5886945" y="305804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A4C71544-3C15-FE52-9CD4-06B2514FE4AE}"/>
              </a:ext>
            </a:extLst>
          </p:cNvPr>
          <p:cNvSpPr txBox="1"/>
          <p:nvPr/>
        </p:nvSpPr>
        <p:spPr>
          <a:xfrm>
            <a:off x="6237726" y="306504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095A6591-C83E-1E80-14F5-3420C8400784}"/>
              </a:ext>
            </a:extLst>
          </p:cNvPr>
          <p:cNvSpPr txBox="1"/>
          <p:nvPr/>
        </p:nvSpPr>
        <p:spPr>
          <a:xfrm>
            <a:off x="10736530" y="411794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93954DDE-67E0-FFF0-8101-EBC6CCB5BE28}"/>
              </a:ext>
            </a:extLst>
          </p:cNvPr>
          <p:cNvSpPr txBox="1"/>
          <p:nvPr/>
        </p:nvSpPr>
        <p:spPr>
          <a:xfrm>
            <a:off x="7084657" y="4492742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3AFAC521-6EE5-5252-EAF1-D7C6871169B2}"/>
              </a:ext>
            </a:extLst>
          </p:cNvPr>
          <p:cNvSpPr txBox="1"/>
          <p:nvPr/>
        </p:nvSpPr>
        <p:spPr>
          <a:xfrm>
            <a:off x="7614314" y="4475866"/>
            <a:ext cx="87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4D24D5D8-1D76-8866-3A55-F2975540B28B}"/>
              </a:ext>
            </a:extLst>
          </p:cNvPr>
          <p:cNvSpPr txBox="1"/>
          <p:nvPr/>
        </p:nvSpPr>
        <p:spPr>
          <a:xfrm>
            <a:off x="8986142" y="383367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FC5AB3C9-32F5-55F6-B3FF-8A9C0F1FAF72}"/>
              </a:ext>
            </a:extLst>
          </p:cNvPr>
          <p:cNvSpPr txBox="1"/>
          <p:nvPr/>
        </p:nvSpPr>
        <p:spPr>
          <a:xfrm>
            <a:off x="9382544" y="381316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0F987273-4CA2-57D0-35AD-63901963C7D6}"/>
              </a:ext>
            </a:extLst>
          </p:cNvPr>
          <p:cNvSpPr txBox="1"/>
          <p:nvPr/>
        </p:nvSpPr>
        <p:spPr>
          <a:xfrm>
            <a:off x="9752728" y="382241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4715E618-00D2-C734-0285-1F7DD3CA4A3E}"/>
              </a:ext>
            </a:extLst>
          </p:cNvPr>
          <p:cNvSpPr txBox="1"/>
          <p:nvPr/>
        </p:nvSpPr>
        <p:spPr>
          <a:xfrm>
            <a:off x="10224525" y="385806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029902DC-5451-DFCE-3A07-487CDC4A5303}"/>
              </a:ext>
            </a:extLst>
          </p:cNvPr>
          <p:cNvSpPr txBox="1"/>
          <p:nvPr/>
        </p:nvSpPr>
        <p:spPr>
          <a:xfrm>
            <a:off x="10694886" y="389807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69691EED-F457-A9F2-0E39-A29A8CA7A679}"/>
              </a:ext>
            </a:extLst>
          </p:cNvPr>
          <p:cNvCxnSpPr>
            <a:cxnSpLocks/>
          </p:cNvCxnSpPr>
          <p:nvPr/>
        </p:nvCxnSpPr>
        <p:spPr>
          <a:xfrm flipV="1">
            <a:off x="6497496" y="5140185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20E01B9E-DF94-49ED-920F-E4FB1619D7EF}"/>
              </a:ext>
            </a:extLst>
          </p:cNvPr>
          <p:cNvCxnSpPr>
            <a:cxnSpLocks/>
          </p:cNvCxnSpPr>
          <p:nvPr/>
        </p:nvCxnSpPr>
        <p:spPr>
          <a:xfrm flipV="1">
            <a:off x="6757305" y="4644275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E0B10BB0-7CA2-495B-2F0B-CFD8B7110A4A}"/>
              </a:ext>
            </a:extLst>
          </p:cNvPr>
          <p:cNvCxnSpPr>
            <a:cxnSpLocks/>
          </p:cNvCxnSpPr>
          <p:nvPr/>
        </p:nvCxnSpPr>
        <p:spPr>
          <a:xfrm flipH="1">
            <a:off x="7232879" y="3286631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コネクタ 187">
            <a:extLst>
              <a:ext uri="{FF2B5EF4-FFF2-40B4-BE49-F238E27FC236}">
                <a16:creationId xmlns:a16="http://schemas.microsoft.com/office/drawing/2014/main" id="{BB911D9E-44FB-A0FF-D0B8-517711804C30}"/>
              </a:ext>
            </a:extLst>
          </p:cNvPr>
          <p:cNvCxnSpPr>
            <a:cxnSpLocks/>
          </p:cNvCxnSpPr>
          <p:nvPr/>
        </p:nvCxnSpPr>
        <p:spPr>
          <a:xfrm flipV="1">
            <a:off x="7093703" y="3288308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>
            <a:extLst>
              <a:ext uri="{FF2B5EF4-FFF2-40B4-BE49-F238E27FC236}">
                <a16:creationId xmlns:a16="http://schemas.microsoft.com/office/drawing/2014/main" id="{C9F9EF36-46FE-5CD6-A7BE-D28DA09BD85E}"/>
              </a:ext>
            </a:extLst>
          </p:cNvPr>
          <p:cNvCxnSpPr>
            <a:cxnSpLocks/>
          </p:cNvCxnSpPr>
          <p:nvPr/>
        </p:nvCxnSpPr>
        <p:spPr>
          <a:xfrm flipH="1">
            <a:off x="5607596" y="4060475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>
            <a:extLst>
              <a:ext uri="{FF2B5EF4-FFF2-40B4-BE49-F238E27FC236}">
                <a16:creationId xmlns:a16="http://schemas.microsoft.com/office/drawing/2014/main" id="{FC44F367-12B0-FD77-E12F-7DF938BC0860}"/>
              </a:ext>
            </a:extLst>
          </p:cNvPr>
          <p:cNvCxnSpPr>
            <a:cxnSpLocks/>
          </p:cNvCxnSpPr>
          <p:nvPr/>
        </p:nvCxnSpPr>
        <p:spPr>
          <a:xfrm flipV="1">
            <a:off x="6497363" y="3920994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>
            <a:extLst>
              <a:ext uri="{FF2B5EF4-FFF2-40B4-BE49-F238E27FC236}">
                <a16:creationId xmlns:a16="http://schemas.microsoft.com/office/drawing/2014/main" id="{0C724316-6483-3CEB-0319-B7E450C5CEE7}"/>
              </a:ext>
            </a:extLst>
          </p:cNvPr>
          <p:cNvCxnSpPr>
            <a:cxnSpLocks/>
          </p:cNvCxnSpPr>
          <p:nvPr/>
        </p:nvCxnSpPr>
        <p:spPr>
          <a:xfrm flipV="1">
            <a:off x="6757172" y="3425084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ADE1C0FD-4957-4150-8C15-D1B80BE0134E}"/>
              </a:ext>
            </a:extLst>
          </p:cNvPr>
          <p:cNvSpPr txBox="1"/>
          <p:nvPr/>
        </p:nvSpPr>
        <p:spPr>
          <a:xfrm>
            <a:off x="5643465" y="334016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2429C09D-B7CD-082D-48C6-C89A0D37C4E2}"/>
              </a:ext>
            </a:extLst>
          </p:cNvPr>
          <p:cNvSpPr txBox="1"/>
          <p:nvPr/>
        </p:nvSpPr>
        <p:spPr>
          <a:xfrm>
            <a:off x="6053291" y="335422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3E32D4E1-EAC0-338C-F25B-9E2DF1F74F1C}"/>
              </a:ext>
            </a:extLst>
          </p:cNvPr>
          <p:cNvSpPr txBox="1"/>
          <p:nvPr/>
        </p:nvSpPr>
        <p:spPr>
          <a:xfrm>
            <a:off x="6433085" y="335485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25DA512E-BD21-5377-6BC0-790426B5C14E}"/>
              </a:ext>
            </a:extLst>
          </p:cNvPr>
          <p:cNvSpPr txBox="1"/>
          <p:nvPr/>
        </p:nvSpPr>
        <p:spPr>
          <a:xfrm>
            <a:off x="5534656" y="361269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58BAECD8-8759-7C9B-F74D-E35792840960}"/>
              </a:ext>
            </a:extLst>
          </p:cNvPr>
          <p:cNvSpPr txBox="1"/>
          <p:nvPr/>
        </p:nvSpPr>
        <p:spPr>
          <a:xfrm>
            <a:off x="5883827" y="359732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98DF987B-2596-A458-DDD9-582A4BB5B12E}"/>
              </a:ext>
            </a:extLst>
          </p:cNvPr>
          <p:cNvSpPr txBox="1"/>
          <p:nvPr/>
        </p:nvSpPr>
        <p:spPr>
          <a:xfrm>
            <a:off x="6264896" y="358126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079A7900-FBEF-46C2-47CE-D8A7ACAA8A33}"/>
              </a:ext>
            </a:extLst>
          </p:cNvPr>
          <p:cNvSpPr txBox="1"/>
          <p:nvPr/>
        </p:nvSpPr>
        <p:spPr>
          <a:xfrm>
            <a:off x="6721673" y="306726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BE6BC79D-1DBC-65FA-FF10-C587416108AB}"/>
              </a:ext>
            </a:extLst>
          </p:cNvPr>
          <p:cNvSpPr txBox="1"/>
          <p:nvPr/>
        </p:nvSpPr>
        <p:spPr>
          <a:xfrm>
            <a:off x="8634742" y="381550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8DA1910A-5DEE-0201-3E06-FD2C5D10B47A}"/>
              </a:ext>
            </a:extLst>
          </p:cNvPr>
          <p:cNvSpPr txBox="1"/>
          <p:nvPr/>
        </p:nvSpPr>
        <p:spPr>
          <a:xfrm>
            <a:off x="10854306" y="472476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B6F7A39C-4D5F-2307-FA7D-53A806B595A5}"/>
              </a:ext>
            </a:extLst>
          </p:cNvPr>
          <p:cNvSpPr txBox="1"/>
          <p:nvPr/>
        </p:nvSpPr>
        <p:spPr>
          <a:xfrm>
            <a:off x="10221319" y="409851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8C9B9998-CCB0-52B9-115C-C718B1D0B37E}"/>
              </a:ext>
            </a:extLst>
          </p:cNvPr>
          <p:cNvCxnSpPr>
            <a:cxnSpLocks/>
          </p:cNvCxnSpPr>
          <p:nvPr/>
        </p:nvCxnSpPr>
        <p:spPr>
          <a:xfrm flipH="1">
            <a:off x="5554063" y="2974444"/>
            <a:ext cx="899" cy="2307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487DE21C-10F2-FD58-0248-3CB259B85F64}"/>
              </a:ext>
            </a:extLst>
          </p:cNvPr>
          <p:cNvCxnSpPr>
            <a:cxnSpLocks/>
          </p:cNvCxnSpPr>
          <p:nvPr/>
        </p:nvCxnSpPr>
        <p:spPr>
          <a:xfrm>
            <a:off x="4652950" y="2439072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>
            <a:extLst>
              <a:ext uri="{FF2B5EF4-FFF2-40B4-BE49-F238E27FC236}">
                <a16:creationId xmlns:a16="http://schemas.microsoft.com/office/drawing/2014/main" id="{6E33A1F5-9979-45D0-81A6-DD5A9B2EA047}"/>
              </a:ext>
            </a:extLst>
          </p:cNvPr>
          <p:cNvCxnSpPr>
            <a:cxnSpLocks/>
          </p:cNvCxnSpPr>
          <p:nvPr/>
        </p:nvCxnSpPr>
        <p:spPr>
          <a:xfrm>
            <a:off x="4664063" y="2424594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C8699EC8-6799-3065-23E5-9018145D22E0}"/>
              </a:ext>
            </a:extLst>
          </p:cNvPr>
          <p:cNvCxnSpPr>
            <a:cxnSpLocks/>
          </p:cNvCxnSpPr>
          <p:nvPr/>
        </p:nvCxnSpPr>
        <p:spPr>
          <a:xfrm flipV="1">
            <a:off x="4544365" y="2606631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コネクタ 205">
            <a:extLst>
              <a:ext uri="{FF2B5EF4-FFF2-40B4-BE49-F238E27FC236}">
                <a16:creationId xmlns:a16="http://schemas.microsoft.com/office/drawing/2014/main" id="{8F16D397-B6EE-BD70-8F6B-617A8B1FE777}"/>
              </a:ext>
            </a:extLst>
          </p:cNvPr>
          <p:cNvCxnSpPr>
            <a:cxnSpLocks/>
          </p:cNvCxnSpPr>
          <p:nvPr/>
        </p:nvCxnSpPr>
        <p:spPr>
          <a:xfrm flipV="1">
            <a:off x="4597642" y="2670146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152211E7-A2CE-1370-0FA6-FFB9487FB47A}"/>
              </a:ext>
            </a:extLst>
          </p:cNvPr>
          <p:cNvSpPr txBox="1"/>
          <p:nvPr/>
        </p:nvSpPr>
        <p:spPr>
          <a:xfrm>
            <a:off x="1783094" y="316933"/>
            <a:ext cx="8820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ja-JP" altLang="en-US" sz="3200" b="1" dirty="0">
                <a:solidFill>
                  <a:schemeClr val="accent1"/>
                </a:solidFill>
              </a:rPr>
              <a:t>通常の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NPN Bipolar Transistor</a:t>
            </a:r>
            <a:r>
              <a:rPr kumimoji="1" lang="ja-JP" altLang="en-US" sz="3200" b="1" dirty="0">
                <a:solidFill>
                  <a:schemeClr val="accent1"/>
                </a:solidFill>
              </a:rPr>
              <a:t>の動作原理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0B6F4304-8051-E71C-F614-FA118376ADEE}"/>
              </a:ext>
            </a:extLst>
          </p:cNvPr>
          <p:cNvSpPr txBox="1"/>
          <p:nvPr/>
        </p:nvSpPr>
        <p:spPr>
          <a:xfrm>
            <a:off x="7621388" y="1435360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99BB4FD8-5EAB-7336-82BD-A162C5F12284}"/>
              </a:ext>
            </a:extLst>
          </p:cNvPr>
          <p:cNvCxnSpPr>
            <a:cxnSpLocks/>
          </p:cNvCxnSpPr>
          <p:nvPr/>
        </p:nvCxnSpPr>
        <p:spPr>
          <a:xfrm>
            <a:off x="4970502" y="3624367"/>
            <a:ext cx="23934" cy="123311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F0741139-78F1-DEFF-594F-BD9CDDBC356C}"/>
              </a:ext>
            </a:extLst>
          </p:cNvPr>
          <p:cNvCxnSpPr>
            <a:cxnSpLocks/>
          </p:cNvCxnSpPr>
          <p:nvPr/>
        </p:nvCxnSpPr>
        <p:spPr>
          <a:xfrm>
            <a:off x="4615578" y="4222609"/>
            <a:ext cx="3452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68920AF0-7DB1-5D95-540A-08524C7C3472}"/>
              </a:ext>
            </a:extLst>
          </p:cNvPr>
          <p:cNvCxnSpPr>
            <a:cxnSpLocks/>
          </p:cNvCxnSpPr>
          <p:nvPr/>
        </p:nvCxnSpPr>
        <p:spPr>
          <a:xfrm>
            <a:off x="4626691" y="4208131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337317D2-4626-0182-1287-724BA90FB20D}"/>
              </a:ext>
            </a:extLst>
          </p:cNvPr>
          <p:cNvCxnSpPr>
            <a:cxnSpLocks/>
          </p:cNvCxnSpPr>
          <p:nvPr/>
        </p:nvCxnSpPr>
        <p:spPr>
          <a:xfrm flipV="1">
            <a:off x="4506993" y="4390168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>
            <a:extLst>
              <a:ext uri="{FF2B5EF4-FFF2-40B4-BE49-F238E27FC236}">
                <a16:creationId xmlns:a16="http://schemas.microsoft.com/office/drawing/2014/main" id="{C95054C2-586A-B69D-FC50-A007EFD4CAAB}"/>
              </a:ext>
            </a:extLst>
          </p:cNvPr>
          <p:cNvCxnSpPr>
            <a:cxnSpLocks/>
          </p:cNvCxnSpPr>
          <p:nvPr/>
        </p:nvCxnSpPr>
        <p:spPr>
          <a:xfrm flipV="1">
            <a:off x="4560270" y="4453683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コネクタ 213">
            <a:extLst>
              <a:ext uri="{FF2B5EF4-FFF2-40B4-BE49-F238E27FC236}">
                <a16:creationId xmlns:a16="http://schemas.microsoft.com/office/drawing/2014/main" id="{4257E8AF-04A2-4267-C7AB-5911D21CE688}"/>
              </a:ext>
            </a:extLst>
          </p:cNvPr>
          <p:cNvCxnSpPr>
            <a:cxnSpLocks/>
          </p:cNvCxnSpPr>
          <p:nvPr/>
        </p:nvCxnSpPr>
        <p:spPr>
          <a:xfrm>
            <a:off x="5067236" y="4222609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線コネクタ 214">
            <a:extLst>
              <a:ext uri="{FF2B5EF4-FFF2-40B4-BE49-F238E27FC236}">
                <a16:creationId xmlns:a16="http://schemas.microsoft.com/office/drawing/2014/main" id="{9A395822-49E8-66C3-DC80-5B3AB6150DBD}"/>
              </a:ext>
            </a:extLst>
          </p:cNvPr>
          <p:cNvCxnSpPr>
            <a:cxnSpLocks/>
          </p:cNvCxnSpPr>
          <p:nvPr/>
        </p:nvCxnSpPr>
        <p:spPr>
          <a:xfrm flipV="1">
            <a:off x="5422870" y="4062003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>
            <a:extLst>
              <a:ext uri="{FF2B5EF4-FFF2-40B4-BE49-F238E27FC236}">
                <a16:creationId xmlns:a16="http://schemas.microsoft.com/office/drawing/2014/main" id="{9AE6C9A1-E904-8995-A120-1C56E2368707}"/>
              </a:ext>
            </a:extLst>
          </p:cNvPr>
          <p:cNvCxnSpPr>
            <a:cxnSpLocks/>
          </p:cNvCxnSpPr>
          <p:nvPr/>
        </p:nvCxnSpPr>
        <p:spPr>
          <a:xfrm flipH="1" flipV="1">
            <a:off x="4970502" y="3634434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E1C95962-5003-DC80-47D7-8AA7148AAB62}"/>
              </a:ext>
            </a:extLst>
          </p:cNvPr>
          <p:cNvCxnSpPr>
            <a:cxnSpLocks/>
          </p:cNvCxnSpPr>
          <p:nvPr/>
        </p:nvCxnSpPr>
        <p:spPr>
          <a:xfrm>
            <a:off x="5081870" y="5424383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コネクタ 217">
            <a:extLst>
              <a:ext uri="{FF2B5EF4-FFF2-40B4-BE49-F238E27FC236}">
                <a16:creationId xmlns:a16="http://schemas.microsoft.com/office/drawing/2014/main" id="{2F1A85AA-BFD8-B7F7-0B4C-25077B9EA248}"/>
              </a:ext>
            </a:extLst>
          </p:cNvPr>
          <p:cNvCxnSpPr>
            <a:cxnSpLocks/>
          </p:cNvCxnSpPr>
          <p:nvPr/>
        </p:nvCxnSpPr>
        <p:spPr>
          <a:xfrm flipV="1">
            <a:off x="5437504" y="5263777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コネクタ 218">
            <a:extLst>
              <a:ext uri="{FF2B5EF4-FFF2-40B4-BE49-F238E27FC236}">
                <a16:creationId xmlns:a16="http://schemas.microsoft.com/office/drawing/2014/main" id="{911BF0B1-FBE6-7683-E7E3-556E0D0A9505}"/>
              </a:ext>
            </a:extLst>
          </p:cNvPr>
          <p:cNvCxnSpPr>
            <a:cxnSpLocks/>
          </p:cNvCxnSpPr>
          <p:nvPr/>
        </p:nvCxnSpPr>
        <p:spPr>
          <a:xfrm flipH="1" flipV="1">
            <a:off x="4985136" y="4836208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テキスト ボックス 219">
            <a:extLst>
              <a:ext uri="{FF2B5EF4-FFF2-40B4-BE49-F238E27FC236}">
                <a16:creationId xmlns:a16="http://schemas.microsoft.com/office/drawing/2014/main" id="{197D057C-A760-EE15-4C0D-116199469B4F}"/>
              </a:ext>
            </a:extLst>
          </p:cNvPr>
          <p:cNvSpPr txBox="1"/>
          <p:nvPr/>
        </p:nvSpPr>
        <p:spPr>
          <a:xfrm>
            <a:off x="5123138" y="352065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EF07D907-A1B2-835D-6DF0-F21296310CC3}"/>
              </a:ext>
            </a:extLst>
          </p:cNvPr>
          <p:cNvSpPr txBox="1"/>
          <p:nvPr/>
        </p:nvSpPr>
        <p:spPr>
          <a:xfrm>
            <a:off x="5108899" y="371593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EA6D6567-A7C4-BACE-FC42-C5A6EFF4370E}"/>
              </a:ext>
            </a:extLst>
          </p:cNvPr>
          <p:cNvSpPr txBox="1"/>
          <p:nvPr/>
        </p:nvSpPr>
        <p:spPr>
          <a:xfrm>
            <a:off x="5077459" y="309396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124ADE1C-CA57-856B-7C05-24F2CF90C865}"/>
              </a:ext>
            </a:extLst>
          </p:cNvPr>
          <p:cNvSpPr txBox="1"/>
          <p:nvPr/>
        </p:nvSpPr>
        <p:spPr>
          <a:xfrm>
            <a:off x="4957582" y="330697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24" name="正方形/長方形 223">
            <a:extLst>
              <a:ext uri="{FF2B5EF4-FFF2-40B4-BE49-F238E27FC236}">
                <a16:creationId xmlns:a16="http://schemas.microsoft.com/office/drawing/2014/main" id="{8434511A-DEFF-DE7F-F6E5-E7DA8A8F49D5}"/>
              </a:ext>
            </a:extLst>
          </p:cNvPr>
          <p:cNvSpPr/>
          <p:nvPr/>
        </p:nvSpPr>
        <p:spPr>
          <a:xfrm>
            <a:off x="4941369" y="1915547"/>
            <a:ext cx="57585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1D96E865-C809-F2F5-4A91-9066BF225A25}"/>
              </a:ext>
            </a:extLst>
          </p:cNvPr>
          <p:cNvCxnSpPr>
            <a:cxnSpLocks/>
            <a:stCxn id="224" idx="3"/>
          </p:cNvCxnSpPr>
          <p:nvPr/>
        </p:nvCxnSpPr>
        <p:spPr>
          <a:xfrm>
            <a:off x="10699909" y="2387987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楕円 225">
            <a:extLst>
              <a:ext uri="{FF2B5EF4-FFF2-40B4-BE49-F238E27FC236}">
                <a16:creationId xmlns:a16="http://schemas.microsoft.com/office/drawing/2014/main" id="{B95433D8-4413-6F2B-08B1-7A5C44528986}"/>
              </a:ext>
            </a:extLst>
          </p:cNvPr>
          <p:cNvSpPr/>
          <p:nvPr/>
        </p:nvSpPr>
        <p:spPr>
          <a:xfrm>
            <a:off x="11031224" y="2324402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88BCAA92-92B3-D416-7944-DEC41AC02219}"/>
              </a:ext>
            </a:extLst>
          </p:cNvPr>
          <p:cNvSpPr txBox="1"/>
          <p:nvPr/>
        </p:nvSpPr>
        <p:spPr>
          <a:xfrm>
            <a:off x="11177904" y="2193400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228" name="直線コネクタ 227">
            <a:extLst>
              <a:ext uri="{FF2B5EF4-FFF2-40B4-BE49-F238E27FC236}">
                <a16:creationId xmlns:a16="http://schemas.microsoft.com/office/drawing/2014/main" id="{E4724E71-88BE-B9F6-97F0-2954E6D4DF06}"/>
              </a:ext>
            </a:extLst>
          </p:cNvPr>
          <p:cNvCxnSpPr>
            <a:cxnSpLocks/>
          </p:cNvCxnSpPr>
          <p:nvPr/>
        </p:nvCxnSpPr>
        <p:spPr>
          <a:xfrm flipV="1">
            <a:off x="5560108" y="1933682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>
            <a:extLst>
              <a:ext uri="{FF2B5EF4-FFF2-40B4-BE49-F238E27FC236}">
                <a16:creationId xmlns:a16="http://schemas.microsoft.com/office/drawing/2014/main" id="{50FA57C0-E78B-2741-7C2C-4029265B5427}"/>
              </a:ext>
            </a:extLst>
          </p:cNvPr>
          <p:cNvCxnSpPr>
            <a:cxnSpLocks/>
          </p:cNvCxnSpPr>
          <p:nvPr/>
        </p:nvCxnSpPr>
        <p:spPr>
          <a:xfrm flipV="1">
            <a:off x="10207784" y="1943088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785581F2-196C-E0A8-6E9A-F5584DC400D3}"/>
              </a:ext>
            </a:extLst>
          </p:cNvPr>
          <p:cNvSpPr txBox="1"/>
          <p:nvPr/>
        </p:nvSpPr>
        <p:spPr>
          <a:xfrm>
            <a:off x="5771206" y="220583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231" name="テキスト ボックス 230">
            <a:extLst>
              <a:ext uri="{FF2B5EF4-FFF2-40B4-BE49-F238E27FC236}">
                <a16:creationId xmlns:a16="http://schemas.microsoft.com/office/drawing/2014/main" id="{BE1941E8-2450-1D36-1811-29A8BD106C1D}"/>
              </a:ext>
            </a:extLst>
          </p:cNvPr>
          <p:cNvSpPr txBox="1"/>
          <p:nvPr/>
        </p:nvSpPr>
        <p:spPr>
          <a:xfrm>
            <a:off x="9339287" y="2192116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C48871EB-B050-DD39-B50D-8352185D7CF6}"/>
              </a:ext>
            </a:extLst>
          </p:cNvPr>
          <p:cNvSpPr txBox="1"/>
          <p:nvPr/>
        </p:nvSpPr>
        <p:spPr>
          <a:xfrm>
            <a:off x="10139470" y="2157509"/>
            <a:ext cx="105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N+</a:t>
            </a:r>
            <a:endParaRPr kumimoji="1" lang="ja-JP" altLang="en-US" sz="2400" b="1" dirty="0"/>
          </a:p>
        </p:txBody>
      </p:sp>
      <p:sp>
        <p:nvSpPr>
          <p:cNvPr id="233" name="正方形/長方形 232">
            <a:extLst>
              <a:ext uri="{FF2B5EF4-FFF2-40B4-BE49-F238E27FC236}">
                <a16:creationId xmlns:a16="http://schemas.microsoft.com/office/drawing/2014/main" id="{DA064E65-730D-4097-448E-C6CB97E24231}"/>
              </a:ext>
            </a:extLst>
          </p:cNvPr>
          <p:cNvSpPr/>
          <p:nvPr/>
        </p:nvSpPr>
        <p:spPr>
          <a:xfrm>
            <a:off x="7943653" y="1940540"/>
            <a:ext cx="1025566" cy="8977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正方形/長方形 233">
            <a:extLst>
              <a:ext uri="{FF2B5EF4-FFF2-40B4-BE49-F238E27FC236}">
                <a16:creationId xmlns:a16="http://schemas.microsoft.com/office/drawing/2014/main" id="{42B9B885-C1EA-369B-DDFA-521F3E00F12F}"/>
              </a:ext>
            </a:extLst>
          </p:cNvPr>
          <p:cNvSpPr/>
          <p:nvPr/>
        </p:nvSpPr>
        <p:spPr>
          <a:xfrm>
            <a:off x="6404213" y="1937418"/>
            <a:ext cx="833537" cy="90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5" name="直線コネクタ 234">
            <a:extLst>
              <a:ext uri="{FF2B5EF4-FFF2-40B4-BE49-F238E27FC236}">
                <a16:creationId xmlns:a16="http://schemas.microsoft.com/office/drawing/2014/main" id="{D09C42E2-DBC6-5E06-97FF-4FD293BB9740}"/>
              </a:ext>
            </a:extLst>
          </p:cNvPr>
          <p:cNvCxnSpPr>
            <a:cxnSpLocks/>
          </p:cNvCxnSpPr>
          <p:nvPr/>
        </p:nvCxnSpPr>
        <p:spPr>
          <a:xfrm flipV="1">
            <a:off x="8500904" y="1943088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コネクタ 235">
            <a:extLst>
              <a:ext uri="{FF2B5EF4-FFF2-40B4-BE49-F238E27FC236}">
                <a16:creationId xmlns:a16="http://schemas.microsoft.com/office/drawing/2014/main" id="{B7C6E015-4FEE-A22E-F458-21926C27F3FA}"/>
              </a:ext>
            </a:extLst>
          </p:cNvPr>
          <p:cNvCxnSpPr>
            <a:cxnSpLocks/>
          </p:cNvCxnSpPr>
          <p:nvPr/>
        </p:nvCxnSpPr>
        <p:spPr>
          <a:xfrm flipV="1">
            <a:off x="8991442" y="1969696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テキスト ボックス 236">
            <a:extLst>
              <a:ext uri="{FF2B5EF4-FFF2-40B4-BE49-F238E27FC236}">
                <a16:creationId xmlns:a16="http://schemas.microsoft.com/office/drawing/2014/main" id="{E5043AA1-AE50-93E7-63C7-3A64E0DFFDD8}"/>
              </a:ext>
            </a:extLst>
          </p:cNvPr>
          <p:cNvSpPr txBox="1"/>
          <p:nvPr/>
        </p:nvSpPr>
        <p:spPr>
          <a:xfrm>
            <a:off x="7389515" y="219211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238" name="直線コネクタ 237">
            <a:extLst>
              <a:ext uri="{FF2B5EF4-FFF2-40B4-BE49-F238E27FC236}">
                <a16:creationId xmlns:a16="http://schemas.microsoft.com/office/drawing/2014/main" id="{7A1502B3-AB25-4918-0A12-0A5CBB692FAA}"/>
              </a:ext>
            </a:extLst>
          </p:cNvPr>
          <p:cNvCxnSpPr>
            <a:cxnSpLocks/>
          </p:cNvCxnSpPr>
          <p:nvPr/>
        </p:nvCxnSpPr>
        <p:spPr>
          <a:xfrm flipV="1">
            <a:off x="6794024" y="1914966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>
            <a:extLst>
              <a:ext uri="{FF2B5EF4-FFF2-40B4-BE49-F238E27FC236}">
                <a16:creationId xmlns:a16="http://schemas.microsoft.com/office/drawing/2014/main" id="{F0151EE3-BE78-8CE5-954C-AA6FAC8EEE22}"/>
              </a:ext>
            </a:extLst>
          </p:cNvPr>
          <p:cNvCxnSpPr>
            <a:cxnSpLocks/>
          </p:cNvCxnSpPr>
          <p:nvPr/>
        </p:nvCxnSpPr>
        <p:spPr>
          <a:xfrm flipV="1">
            <a:off x="7264833" y="1937632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線コネクタ 239">
            <a:extLst>
              <a:ext uri="{FF2B5EF4-FFF2-40B4-BE49-F238E27FC236}">
                <a16:creationId xmlns:a16="http://schemas.microsoft.com/office/drawing/2014/main" id="{01A0FC31-D3C7-477A-FF6F-9CB72283BFB4}"/>
              </a:ext>
            </a:extLst>
          </p:cNvPr>
          <p:cNvCxnSpPr>
            <a:cxnSpLocks/>
          </p:cNvCxnSpPr>
          <p:nvPr/>
        </p:nvCxnSpPr>
        <p:spPr>
          <a:xfrm flipV="1">
            <a:off x="6379685" y="1943088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線コネクタ 240">
            <a:extLst>
              <a:ext uri="{FF2B5EF4-FFF2-40B4-BE49-F238E27FC236}">
                <a16:creationId xmlns:a16="http://schemas.microsoft.com/office/drawing/2014/main" id="{739D6BC4-37CA-CD7B-7AB4-DF990D6947CC}"/>
              </a:ext>
            </a:extLst>
          </p:cNvPr>
          <p:cNvCxnSpPr>
            <a:cxnSpLocks/>
          </p:cNvCxnSpPr>
          <p:nvPr/>
        </p:nvCxnSpPr>
        <p:spPr>
          <a:xfrm flipV="1">
            <a:off x="7916703" y="1943088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線コネクタ 241">
            <a:extLst>
              <a:ext uri="{FF2B5EF4-FFF2-40B4-BE49-F238E27FC236}">
                <a16:creationId xmlns:a16="http://schemas.microsoft.com/office/drawing/2014/main" id="{343FFDE1-66B6-671A-F849-E98C19A0FDFD}"/>
              </a:ext>
            </a:extLst>
          </p:cNvPr>
          <p:cNvCxnSpPr>
            <a:cxnSpLocks/>
          </p:cNvCxnSpPr>
          <p:nvPr/>
        </p:nvCxnSpPr>
        <p:spPr>
          <a:xfrm flipH="1">
            <a:off x="4957582" y="2860427"/>
            <a:ext cx="5735403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コネクタ 242">
            <a:extLst>
              <a:ext uri="{FF2B5EF4-FFF2-40B4-BE49-F238E27FC236}">
                <a16:creationId xmlns:a16="http://schemas.microsoft.com/office/drawing/2014/main" id="{0E640659-462B-FA91-6A97-E47915B0F1D2}"/>
              </a:ext>
            </a:extLst>
          </p:cNvPr>
          <p:cNvCxnSpPr>
            <a:cxnSpLocks/>
          </p:cNvCxnSpPr>
          <p:nvPr/>
        </p:nvCxnSpPr>
        <p:spPr>
          <a:xfrm flipH="1">
            <a:off x="4941369" y="1902441"/>
            <a:ext cx="5740423" cy="1491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3000E2C6-5179-EF80-6EBC-7F5ED73340D2}"/>
              </a:ext>
            </a:extLst>
          </p:cNvPr>
          <p:cNvSpPr txBox="1"/>
          <p:nvPr/>
        </p:nvSpPr>
        <p:spPr>
          <a:xfrm>
            <a:off x="4979325" y="2141595"/>
            <a:ext cx="109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245" name="直線コネクタ 244">
            <a:extLst>
              <a:ext uri="{FF2B5EF4-FFF2-40B4-BE49-F238E27FC236}">
                <a16:creationId xmlns:a16="http://schemas.microsoft.com/office/drawing/2014/main" id="{82244AA4-C8CE-8CE1-77A9-B0077A397AE3}"/>
              </a:ext>
            </a:extLst>
          </p:cNvPr>
          <p:cNvCxnSpPr>
            <a:cxnSpLocks/>
          </p:cNvCxnSpPr>
          <p:nvPr/>
        </p:nvCxnSpPr>
        <p:spPr>
          <a:xfrm flipH="1" flipV="1">
            <a:off x="7577227" y="1706408"/>
            <a:ext cx="3043" cy="2032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楕円 245">
            <a:extLst>
              <a:ext uri="{FF2B5EF4-FFF2-40B4-BE49-F238E27FC236}">
                <a16:creationId xmlns:a16="http://schemas.microsoft.com/office/drawing/2014/main" id="{B78EAD75-10FE-6B0D-4D41-CC9A2593D698}"/>
              </a:ext>
            </a:extLst>
          </p:cNvPr>
          <p:cNvSpPr/>
          <p:nvPr/>
        </p:nvSpPr>
        <p:spPr>
          <a:xfrm>
            <a:off x="7548458" y="1670698"/>
            <a:ext cx="63500" cy="682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7" name="直線矢印コネクタ 246">
            <a:extLst>
              <a:ext uri="{FF2B5EF4-FFF2-40B4-BE49-F238E27FC236}">
                <a16:creationId xmlns:a16="http://schemas.microsoft.com/office/drawing/2014/main" id="{135EDCFE-D91C-B921-B4CC-47A1E6068F21}"/>
              </a:ext>
            </a:extLst>
          </p:cNvPr>
          <p:cNvCxnSpPr>
            <a:cxnSpLocks/>
          </p:cNvCxnSpPr>
          <p:nvPr/>
        </p:nvCxnSpPr>
        <p:spPr>
          <a:xfrm flipV="1">
            <a:off x="7052242" y="3098210"/>
            <a:ext cx="443148" cy="151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81CE2724-54B2-C804-EB16-ED93D09C7B18}"/>
              </a:ext>
            </a:extLst>
          </p:cNvPr>
          <p:cNvSpPr txBox="1"/>
          <p:nvPr/>
        </p:nvSpPr>
        <p:spPr>
          <a:xfrm>
            <a:off x="7513956" y="280864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49" name="直線矢印コネクタ 248">
            <a:extLst>
              <a:ext uri="{FF2B5EF4-FFF2-40B4-BE49-F238E27FC236}">
                <a16:creationId xmlns:a16="http://schemas.microsoft.com/office/drawing/2014/main" id="{0C63828D-B16B-B9F0-F4FF-ADD63D5577B9}"/>
              </a:ext>
            </a:extLst>
          </p:cNvPr>
          <p:cNvCxnSpPr>
            <a:cxnSpLocks/>
          </p:cNvCxnSpPr>
          <p:nvPr/>
        </p:nvCxnSpPr>
        <p:spPr>
          <a:xfrm>
            <a:off x="7952589" y="3157515"/>
            <a:ext cx="657614" cy="3698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D6C96BF5-041E-6D29-2896-6B6881C44BB3}"/>
              </a:ext>
            </a:extLst>
          </p:cNvPr>
          <p:cNvSpPr txBox="1"/>
          <p:nvPr/>
        </p:nvSpPr>
        <p:spPr>
          <a:xfrm>
            <a:off x="8488978" y="338843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51" name="直線矢印コネクタ 250">
            <a:extLst>
              <a:ext uri="{FF2B5EF4-FFF2-40B4-BE49-F238E27FC236}">
                <a16:creationId xmlns:a16="http://schemas.microsoft.com/office/drawing/2014/main" id="{F4EAC8BD-3F47-4F0B-F6FA-88EBB92F2C14}"/>
              </a:ext>
            </a:extLst>
          </p:cNvPr>
          <p:cNvCxnSpPr>
            <a:cxnSpLocks/>
          </p:cNvCxnSpPr>
          <p:nvPr/>
        </p:nvCxnSpPr>
        <p:spPr>
          <a:xfrm>
            <a:off x="7662406" y="3408134"/>
            <a:ext cx="62285" cy="91644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069F6607-E794-39ED-BB6A-93F15F6167F5}"/>
              </a:ext>
            </a:extLst>
          </p:cNvPr>
          <p:cNvSpPr txBox="1"/>
          <p:nvPr/>
        </p:nvSpPr>
        <p:spPr>
          <a:xfrm>
            <a:off x="4514867" y="373092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B5BD0294-0236-ADB6-6F2D-8143B5F1B556}"/>
              </a:ext>
            </a:extLst>
          </p:cNvPr>
          <p:cNvSpPr txBox="1"/>
          <p:nvPr/>
        </p:nvSpPr>
        <p:spPr>
          <a:xfrm>
            <a:off x="4438588" y="347024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F872D990-C6D9-A8EA-3AA3-78EA58BE7389}"/>
              </a:ext>
            </a:extLst>
          </p:cNvPr>
          <p:cNvCxnSpPr>
            <a:cxnSpLocks/>
          </p:cNvCxnSpPr>
          <p:nvPr/>
        </p:nvCxnSpPr>
        <p:spPr>
          <a:xfrm flipV="1">
            <a:off x="1592165" y="2657926"/>
            <a:ext cx="0" cy="7703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4FDD5FA4-143C-AE10-B9B3-20A069A7E03A}"/>
              </a:ext>
            </a:extLst>
          </p:cNvPr>
          <p:cNvCxnSpPr>
            <a:cxnSpLocks/>
          </p:cNvCxnSpPr>
          <p:nvPr/>
        </p:nvCxnSpPr>
        <p:spPr>
          <a:xfrm flipH="1">
            <a:off x="1038081" y="3068991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楕円 136">
            <a:extLst>
              <a:ext uri="{FF2B5EF4-FFF2-40B4-BE49-F238E27FC236}">
                <a16:creationId xmlns:a16="http://schemas.microsoft.com/office/drawing/2014/main" id="{EE660F25-757C-A77C-00CF-97F886E7E39E}"/>
              </a:ext>
            </a:extLst>
          </p:cNvPr>
          <p:cNvSpPr/>
          <p:nvPr/>
        </p:nvSpPr>
        <p:spPr>
          <a:xfrm>
            <a:off x="1052946" y="3038152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F1572BB8-CE51-F6D2-E8AE-B01E06011A71}"/>
              </a:ext>
            </a:extLst>
          </p:cNvPr>
          <p:cNvSpPr txBox="1"/>
          <p:nvPr/>
        </p:nvSpPr>
        <p:spPr>
          <a:xfrm>
            <a:off x="423628" y="2805345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3BB7AC02-FA81-A241-3452-76339A33BD00}"/>
              </a:ext>
            </a:extLst>
          </p:cNvPr>
          <p:cNvCxnSpPr>
            <a:cxnSpLocks/>
          </p:cNvCxnSpPr>
          <p:nvPr/>
        </p:nvCxnSpPr>
        <p:spPr>
          <a:xfrm flipV="1">
            <a:off x="1609521" y="2421372"/>
            <a:ext cx="426998" cy="4843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46644251-3FA3-19FF-0AF7-E6088E9CB5A9}"/>
              </a:ext>
            </a:extLst>
          </p:cNvPr>
          <p:cNvCxnSpPr>
            <a:cxnSpLocks/>
          </p:cNvCxnSpPr>
          <p:nvPr/>
        </p:nvCxnSpPr>
        <p:spPr>
          <a:xfrm flipH="1" flipV="1">
            <a:off x="2023119" y="1706242"/>
            <a:ext cx="13400" cy="69921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楕円 140">
            <a:extLst>
              <a:ext uri="{FF2B5EF4-FFF2-40B4-BE49-F238E27FC236}">
                <a16:creationId xmlns:a16="http://schemas.microsoft.com/office/drawing/2014/main" id="{98F82C4A-1D06-104C-1A5C-72ABAFF0E0B4}"/>
              </a:ext>
            </a:extLst>
          </p:cNvPr>
          <p:cNvSpPr/>
          <p:nvPr/>
        </p:nvSpPr>
        <p:spPr>
          <a:xfrm>
            <a:off x="1965483" y="1659650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880983FD-1988-4AF9-4757-26F87BE466BC}"/>
              </a:ext>
            </a:extLst>
          </p:cNvPr>
          <p:cNvSpPr txBox="1"/>
          <p:nvPr/>
        </p:nvSpPr>
        <p:spPr>
          <a:xfrm>
            <a:off x="1824690" y="116710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81177579-9084-FDFF-C4B6-D9823E7511A0}"/>
              </a:ext>
            </a:extLst>
          </p:cNvPr>
          <p:cNvCxnSpPr>
            <a:cxnSpLocks/>
          </p:cNvCxnSpPr>
          <p:nvPr/>
        </p:nvCxnSpPr>
        <p:spPr>
          <a:xfrm flipH="1">
            <a:off x="2080754" y="3449833"/>
            <a:ext cx="4199" cy="94808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793E11AC-5598-5617-5698-F8D9E709A61A}"/>
              </a:ext>
            </a:extLst>
          </p:cNvPr>
          <p:cNvCxnSpPr>
            <a:cxnSpLocks/>
          </p:cNvCxnSpPr>
          <p:nvPr/>
        </p:nvCxnSpPr>
        <p:spPr>
          <a:xfrm>
            <a:off x="1729976" y="4396082"/>
            <a:ext cx="701555" cy="1183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F5BE036A-1BD6-0123-D9CB-0B43410E9C63}"/>
              </a:ext>
            </a:extLst>
          </p:cNvPr>
          <p:cNvCxnSpPr>
            <a:cxnSpLocks/>
          </p:cNvCxnSpPr>
          <p:nvPr/>
        </p:nvCxnSpPr>
        <p:spPr>
          <a:xfrm>
            <a:off x="1863374" y="4538488"/>
            <a:ext cx="43475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11EFE1DE-20FD-526A-8F30-FD4F7FEEB759}"/>
              </a:ext>
            </a:extLst>
          </p:cNvPr>
          <p:cNvSpPr txBox="1"/>
          <p:nvPr/>
        </p:nvSpPr>
        <p:spPr>
          <a:xfrm>
            <a:off x="2294415" y="3612826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D9F5BEB6-A8C4-1F63-E0E2-0E04A003D537}"/>
              </a:ext>
            </a:extLst>
          </p:cNvPr>
          <p:cNvSpPr txBox="1"/>
          <p:nvPr/>
        </p:nvSpPr>
        <p:spPr>
          <a:xfrm>
            <a:off x="2743443" y="3690524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＝</a:t>
            </a:r>
            <a:r>
              <a:rPr kumimoji="1" lang="en-US" altLang="ja-JP" sz="2000" b="1" dirty="0"/>
              <a:t>GND</a:t>
            </a:r>
            <a:endParaRPr kumimoji="1" lang="ja-JP" altLang="en-US" sz="2000" b="1" dirty="0"/>
          </a:p>
        </p:txBody>
      </p: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B913B9F1-4B77-D1CC-F30C-2862DD2958DE}"/>
              </a:ext>
            </a:extLst>
          </p:cNvPr>
          <p:cNvCxnSpPr/>
          <p:nvPr/>
        </p:nvCxnSpPr>
        <p:spPr>
          <a:xfrm>
            <a:off x="1592165" y="3216343"/>
            <a:ext cx="478746" cy="276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192EF36E-BF1F-CF0C-75D1-84FD03F18E6A}"/>
              </a:ext>
            </a:extLst>
          </p:cNvPr>
          <p:cNvSpPr txBox="1"/>
          <p:nvPr/>
        </p:nvSpPr>
        <p:spPr>
          <a:xfrm>
            <a:off x="263175" y="5468325"/>
            <a:ext cx="119491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Emitter/Base</a:t>
            </a:r>
            <a:r>
              <a:rPr lang="ja-JP" altLang="en-US" sz="2000" b="1" dirty="0">
                <a:solidFill>
                  <a:schemeClr val="accent1"/>
                </a:solidFill>
              </a:rPr>
              <a:t>間の接合が</a:t>
            </a:r>
            <a:r>
              <a:rPr kumimoji="1" lang="ja-JP" altLang="en-US" sz="2000" b="1" dirty="0">
                <a:solidFill>
                  <a:schemeClr val="accent1"/>
                </a:solidFill>
              </a:rPr>
              <a:t>順方向になる。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r>
              <a:rPr kumimoji="1" lang="ja-JP" altLang="en-US" sz="2000" b="1" dirty="0">
                <a:solidFill>
                  <a:schemeClr val="accent1"/>
                </a:solidFill>
              </a:rPr>
              <a:t>電子の雲が</a:t>
            </a:r>
            <a:r>
              <a:rPr lang="ja-JP" altLang="en-US" sz="2000" b="1" dirty="0">
                <a:solidFill>
                  <a:schemeClr val="accent1"/>
                </a:solidFill>
              </a:rPr>
              <a:t>丘（</a:t>
            </a:r>
            <a:r>
              <a:rPr lang="en-US" altLang="ja-JP" sz="2000" b="1" dirty="0">
                <a:solidFill>
                  <a:schemeClr val="accent1"/>
                </a:solidFill>
              </a:rPr>
              <a:t>Base)</a:t>
            </a:r>
            <a:r>
              <a:rPr lang="ja-JP" altLang="en-US" sz="2000" b="1" dirty="0">
                <a:solidFill>
                  <a:schemeClr val="accent1"/>
                </a:solidFill>
              </a:rPr>
              <a:t>を乗り越える。一部は</a:t>
            </a:r>
            <a:r>
              <a:rPr lang="en-US" altLang="ja-JP" sz="2000" b="1" dirty="0">
                <a:solidFill>
                  <a:schemeClr val="accent1"/>
                </a:solidFill>
              </a:rPr>
              <a:t>Base</a:t>
            </a:r>
            <a:r>
              <a:rPr lang="ja-JP" altLang="en-US" sz="2000" b="1" dirty="0">
                <a:solidFill>
                  <a:schemeClr val="accent1"/>
                </a:solidFill>
              </a:rPr>
              <a:t>でホールと再結合する。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kumimoji="1" lang="ja-JP" altLang="en-US" sz="2000" b="1" dirty="0">
                <a:solidFill>
                  <a:schemeClr val="accent1"/>
                </a:solidFill>
              </a:rPr>
              <a:t>ほとんどの元気な電子は、隣接する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Collector</a:t>
            </a:r>
            <a:r>
              <a:rPr kumimoji="1" lang="ja-JP" altLang="en-US" sz="2000" b="1" dirty="0">
                <a:solidFill>
                  <a:schemeClr val="accent1"/>
                </a:solidFill>
              </a:rPr>
              <a:t>端子側の</a:t>
            </a:r>
            <a:r>
              <a:rPr lang="ja-JP" altLang="en-US" sz="2000" b="1" dirty="0">
                <a:solidFill>
                  <a:schemeClr val="accent1"/>
                </a:solidFill>
              </a:rPr>
              <a:t>絶壁を電子が滝のように流れ落ちる</a:t>
            </a:r>
            <a:r>
              <a:rPr kumimoji="1" lang="ja-JP" altLang="en-US" b="1" dirty="0">
                <a:solidFill>
                  <a:schemeClr val="accent1"/>
                </a:solidFill>
              </a:rPr>
              <a:t>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sz="1800" b="1" dirty="0">
                <a:solidFill>
                  <a:schemeClr val="accent1"/>
                </a:solidFill>
              </a:rPr>
              <a:t>太平洋に低気圧がある時に、山を乗り越えて、雪雲が日本海側（新潟）から関東平野に流れるこむ様子に似ている。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45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73A57B04-4FF6-65C4-71B3-9730146A7605}"/>
              </a:ext>
            </a:extLst>
          </p:cNvPr>
          <p:cNvSpPr/>
          <p:nvPr/>
        </p:nvSpPr>
        <p:spPr>
          <a:xfrm>
            <a:off x="4465700" y="1360045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34D067EE-37EE-A01A-D32D-0320A2EEA33C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10272140" y="1832485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楕円 110">
            <a:extLst>
              <a:ext uri="{FF2B5EF4-FFF2-40B4-BE49-F238E27FC236}">
                <a16:creationId xmlns:a16="http://schemas.microsoft.com/office/drawing/2014/main" id="{E46BBCD6-2BBD-F354-74BD-BD51C732184F}"/>
              </a:ext>
            </a:extLst>
          </p:cNvPr>
          <p:cNvSpPr/>
          <p:nvPr/>
        </p:nvSpPr>
        <p:spPr>
          <a:xfrm>
            <a:off x="10591840" y="1774462"/>
            <a:ext cx="104662" cy="906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182CAF42-C170-BE82-FAEC-3FC617AD6564}"/>
              </a:ext>
            </a:extLst>
          </p:cNvPr>
          <p:cNvSpPr txBox="1"/>
          <p:nvPr/>
        </p:nvSpPr>
        <p:spPr>
          <a:xfrm>
            <a:off x="10255970" y="1824903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98A8BE67-1E19-30E5-4B03-1B6E070AD539}"/>
              </a:ext>
            </a:extLst>
          </p:cNvPr>
          <p:cNvCxnSpPr>
            <a:cxnSpLocks/>
          </p:cNvCxnSpPr>
          <p:nvPr/>
        </p:nvCxnSpPr>
        <p:spPr>
          <a:xfrm flipV="1">
            <a:off x="9682993" y="133920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C366193F-F2AD-1BD6-AF0D-CEFEDC78B400}"/>
              </a:ext>
            </a:extLst>
          </p:cNvPr>
          <p:cNvSpPr txBox="1"/>
          <p:nvPr/>
        </p:nvSpPr>
        <p:spPr>
          <a:xfrm>
            <a:off x="8814496" y="1588229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77CF3D0-AB6D-8719-4C1B-35353FD8D8A9}"/>
              </a:ext>
            </a:extLst>
          </p:cNvPr>
          <p:cNvSpPr txBox="1"/>
          <p:nvPr/>
        </p:nvSpPr>
        <p:spPr>
          <a:xfrm>
            <a:off x="9699164" y="1629513"/>
            <a:ext cx="63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5EC62A04-DD29-9B52-E822-908B1B63A911}"/>
              </a:ext>
            </a:extLst>
          </p:cNvPr>
          <p:cNvSpPr/>
          <p:nvPr/>
        </p:nvSpPr>
        <p:spPr>
          <a:xfrm>
            <a:off x="5936651" y="1387158"/>
            <a:ext cx="2691195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83C6BD15-DB81-91C1-A730-16A3B03DF3FC}"/>
              </a:ext>
            </a:extLst>
          </p:cNvPr>
          <p:cNvCxnSpPr>
            <a:cxnSpLocks/>
          </p:cNvCxnSpPr>
          <p:nvPr/>
        </p:nvCxnSpPr>
        <p:spPr>
          <a:xfrm flipV="1">
            <a:off x="7976113" y="133920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4B0CEDC7-6E08-87CA-2FB1-83764AC0F582}"/>
              </a:ext>
            </a:extLst>
          </p:cNvPr>
          <p:cNvCxnSpPr>
            <a:cxnSpLocks/>
          </p:cNvCxnSpPr>
          <p:nvPr/>
        </p:nvCxnSpPr>
        <p:spPr>
          <a:xfrm flipV="1">
            <a:off x="8634291" y="134704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B6DD0AA5-2CC0-787F-9915-0D45CE2AFC3B}"/>
              </a:ext>
            </a:extLst>
          </p:cNvPr>
          <p:cNvCxnSpPr>
            <a:cxnSpLocks/>
          </p:cNvCxnSpPr>
          <p:nvPr/>
        </p:nvCxnSpPr>
        <p:spPr>
          <a:xfrm>
            <a:off x="10200756" y="4685371"/>
            <a:ext cx="413714" cy="14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楕円 119">
            <a:extLst>
              <a:ext uri="{FF2B5EF4-FFF2-40B4-BE49-F238E27FC236}">
                <a16:creationId xmlns:a16="http://schemas.microsoft.com/office/drawing/2014/main" id="{795B194B-882F-B596-96F5-94E9E92BED42}"/>
              </a:ext>
            </a:extLst>
          </p:cNvPr>
          <p:cNvSpPr/>
          <p:nvPr/>
        </p:nvSpPr>
        <p:spPr>
          <a:xfrm>
            <a:off x="10595315" y="4630466"/>
            <a:ext cx="139160" cy="992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69C323CB-A864-BE80-6F13-DB4B368D0D52}"/>
              </a:ext>
            </a:extLst>
          </p:cNvPr>
          <p:cNvSpPr txBox="1"/>
          <p:nvPr/>
        </p:nvSpPr>
        <p:spPr>
          <a:xfrm>
            <a:off x="10206436" y="4714474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B95FFB2E-2C2F-EEC1-E4E3-7EDDF0C93D23}"/>
              </a:ext>
            </a:extLst>
          </p:cNvPr>
          <p:cNvCxnSpPr>
            <a:cxnSpLocks/>
          </p:cNvCxnSpPr>
          <p:nvPr/>
        </p:nvCxnSpPr>
        <p:spPr>
          <a:xfrm flipV="1">
            <a:off x="10205025" y="3982397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>
            <a:extLst>
              <a:ext uri="{FF2B5EF4-FFF2-40B4-BE49-F238E27FC236}">
                <a16:creationId xmlns:a16="http://schemas.microsoft.com/office/drawing/2014/main" id="{F86DE377-F072-3ED7-2AFB-CE0885D0C658}"/>
              </a:ext>
            </a:extLst>
          </p:cNvPr>
          <p:cNvCxnSpPr>
            <a:cxnSpLocks/>
          </p:cNvCxnSpPr>
          <p:nvPr/>
        </p:nvCxnSpPr>
        <p:spPr>
          <a:xfrm flipV="1">
            <a:off x="10094252" y="3991285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>
            <a:extLst>
              <a:ext uri="{FF2B5EF4-FFF2-40B4-BE49-F238E27FC236}">
                <a16:creationId xmlns:a16="http://schemas.microsoft.com/office/drawing/2014/main" id="{62FB34E4-18E1-BEDD-80C0-3FD889C45C25}"/>
              </a:ext>
            </a:extLst>
          </p:cNvPr>
          <p:cNvCxnSpPr>
            <a:cxnSpLocks/>
          </p:cNvCxnSpPr>
          <p:nvPr/>
        </p:nvCxnSpPr>
        <p:spPr>
          <a:xfrm flipH="1">
            <a:off x="9726572" y="465528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548DCFEC-3912-0075-1EC2-F7FB7B9AAB1A}"/>
              </a:ext>
            </a:extLst>
          </p:cNvPr>
          <p:cNvCxnSpPr>
            <a:cxnSpLocks/>
          </p:cNvCxnSpPr>
          <p:nvPr/>
        </p:nvCxnSpPr>
        <p:spPr>
          <a:xfrm flipH="1" flipV="1">
            <a:off x="9523102" y="4420660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B855D137-64F9-DAFB-F8A0-6E8265AFC107}"/>
              </a:ext>
            </a:extLst>
          </p:cNvPr>
          <p:cNvCxnSpPr>
            <a:cxnSpLocks/>
          </p:cNvCxnSpPr>
          <p:nvPr/>
        </p:nvCxnSpPr>
        <p:spPr>
          <a:xfrm flipH="1" flipV="1">
            <a:off x="8600774" y="4428730"/>
            <a:ext cx="931654" cy="51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08A5AF49-B634-7D7B-DCC9-46F0394C21AC}"/>
              </a:ext>
            </a:extLst>
          </p:cNvPr>
          <p:cNvCxnSpPr>
            <a:cxnSpLocks/>
          </p:cNvCxnSpPr>
          <p:nvPr/>
        </p:nvCxnSpPr>
        <p:spPr>
          <a:xfrm flipH="1">
            <a:off x="9657428" y="2385237"/>
            <a:ext cx="5036" cy="328506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4C7232A7-5057-2A8B-437B-9912DE92EE64}"/>
              </a:ext>
            </a:extLst>
          </p:cNvPr>
          <p:cNvCxnSpPr>
            <a:cxnSpLocks/>
          </p:cNvCxnSpPr>
          <p:nvPr/>
        </p:nvCxnSpPr>
        <p:spPr>
          <a:xfrm>
            <a:off x="7961757" y="2385238"/>
            <a:ext cx="8683" cy="27899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25A6A0A2-A913-879B-9D31-EB3E9586CF5A}"/>
              </a:ext>
            </a:extLst>
          </p:cNvPr>
          <p:cNvCxnSpPr>
            <a:cxnSpLocks/>
          </p:cNvCxnSpPr>
          <p:nvPr/>
        </p:nvCxnSpPr>
        <p:spPr>
          <a:xfrm>
            <a:off x="6254877" y="2417235"/>
            <a:ext cx="0" cy="15494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BA300421-5E81-4A0A-ED3E-D1565C43B8C5}"/>
              </a:ext>
            </a:extLst>
          </p:cNvPr>
          <p:cNvCxnSpPr>
            <a:cxnSpLocks/>
          </p:cNvCxnSpPr>
          <p:nvPr/>
        </p:nvCxnSpPr>
        <p:spPr>
          <a:xfrm flipH="1" flipV="1">
            <a:off x="6587327" y="2724577"/>
            <a:ext cx="279704" cy="11221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914515B8-411E-90B1-3ED8-4142C8503D19}"/>
              </a:ext>
            </a:extLst>
          </p:cNvPr>
          <p:cNvCxnSpPr>
            <a:cxnSpLocks/>
          </p:cNvCxnSpPr>
          <p:nvPr/>
        </p:nvCxnSpPr>
        <p:spPr>
          <a:xfrm flipH="1" flipV="1">
            <a:off x="8325018" y="4314838"/>
            <a:ext cx="288472" cy="1210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B508E2AD-87B1-92A3-D28E-15CE6AE3A3C9}"/>
              </a:ext>
            </a:extLst>
          </p:cNvPr>
          <p:cNvCxnSpPr>
            <a:cxnSpLocks/>
          </p:cNvCxnSpPr>
          <p:nvPr/>
        </p:nvCxnSpPr>
        <p:spPr>
          <a:xfrm flipV="1">
            <a:off x="6041166" y="2724576"/>
            <a:ext cx="294565" cy="1414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FA3A6258-BBDB-CD21-2CD0-97A340E14DE2}"/>
              </a:ext>
            </a:extLst>
          </p:cNvPr>
          <p:cNvCxnSpPr>
            <a:cxnSpLocks/>
          </p:cNvCxnSpPr>
          <p:nvPr/>
        </p:nvCxnSpPr>
        <p:spPr>
          <a:xfrm flipH="1">
            <a:off x="5152610" y="2866133"/>
            <a:ext cx="90145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74E024E7-66C1-55A9-0AE9-59576E975767}"/>
              </a:ext>
            </a:extLst>
          </p:cNvPr>
          <p:cNvCxnSpPr>
            <a:cxnSpLocks/>
          </p:cNvCxnSpPr>
          <p:nvPr/>
        </p:nvCxnSpPr>
        <p:spPr>
          <a:xfrm flipV="1">
            <a:off x="10090898" y="5232861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B4AD8C39-A52C-CE7A-F0EA-3CBBC0101765}"/>
              </a:ext>
            </a:extLst>
          </p:cNvPr>
          <p:cNvCxnSpPr>
            <a:cxnSpLocks/>
          </p:cNvCxnSpPr>
          <p:nvPr/>
        </p:nvCxnSpPr>
        <p:spPr>
          <a:xfrm flipH="1">
            <a:off x="9723218" y="5896856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D2A3703C-04CB-ED19-EE2A-BD5ADB1CD6B9}"/>
              </a:ext>
            </a:extLst>
          </p:cNvPr>
          <p:cNvCxnSpPr>
            <a:cxnSpLocks/>
          </p:cNvCxnSpPr>
          <p:nvPr/>
        </p:nvCxnSpPr>
        <p:spPr>
          <a:xfrm flipH="1" flipV="1">
            <a:off x="9519748" y="5662236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2A66B8B4-4EBC-0BC8-CD08-91F33005091C}"/>
              </a:ext>
            </a:extLst>
          </p:cNvPr>
          <p:cNvCxnSpPr>
            <a:cxnSpLocks/>
          </p:cNvCxnSpPr>
          <p:nvPr/>
        </p:nvCxnSpPr>
        <p:spPr>
          <a:xfrm flipH="1">
            <a:off x="8676081" y="5662236"/>
            <a:ext cx="85634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0B0A5D12-45D3-F800-27B3-157B29C6AD92}"/>
              </a:ext>
            </a:extLst>
          </p:cNvPr>
          <p:cNvCxnSpPr>
            <a:cxnSpLocks/>
          </p:cNvCxnSpPr>
          <p:nvPr/>
        </p:nvCxnSpPr>
        <p:spPr>
          <a:xfrm flipH="1" flipV="1">
            <a:off x="6847478" y="2836794"/>
            <a:ext cx="341305" cy="3231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23C15C18-9F6F-3014-2956-F64E2CBC1302}"/>
              </a:ext>
            </a:extLst>
          </p:cNvPr>
          <p:cNvSpPr txBox="1"/>
          <p:nvPr/>
        </p:nvSpPr>
        <p:spPr>
          <a:xfrm>
            <a:off x="5034886" y="241723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A4378A3B-2C27-54C3-74EF-B565E8540301}"/>
              </a:ext>
            </a:extLst>
          </p:cNvPr>
          <p:cNvSpPr txBox="1"/>
          <p:nvPr/>
        </p:nvSpPr>
        <p:spPr>
          <a:xfrm>
            <a:off x="5354099" y="240998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B2F63C73-BF32-C7A5-D985-9B168AA22D2F}"/>
              </a:ext>
            </a:extLst>
          </p:cNvPr>
          <p:cNvSpPr txBox="1"/>
          <p:nvPr/>
        </p:nvSpPr>
        <p:spPr>
          <a:xfrm>
            <a:off x="9675981" y="422840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93302EE3-6850-9BE9-180C-5DDF8D1E7013}"/>
              </a:ext>
            </a:extLst>
          </p:cNvPr>
          <p:cNvSpPr txBox="1"/>
          <p:nvPr/>
        </p:nvSpPr>
        <p:spPr>
          <a:xfrm>
            <a:off x="10191192" y="424783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B6B19577-A591-BF50-535D-F85F2CED9D97}"/>
              </a:ext>
            </a:extLst>
          </p:cNvPr>
          <p:cNvSpPr txBox="1"/>
          <p:nvPr/>
        </p:nvSpPr>
        <p:spPr>
          <a:xfrm>
            <a:off x="8487645" y="395941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AAE3CA29-77B6-E141-141B-3A4D8E1DBFFD}"/>
              </a:ext>
            </a:extLst>
          </p:cNvPr>
          <p:cNvSpPr txBox="1"/>
          <p:nvPr/>
        </p:nvSpPr>
        <p:spPr>
          <a:xfrm>
            <a:off x="8837206" y="394304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3200498E-0928-1492-F714-DEE9CB918D25}"/>
              </a:ext>
            </a:extLst>
          </p:cNvPr>
          <p:cNvSpPr txBox="1"/>
          <p:nvPr/>
        </p:nvSpPr>
        <p:spPr>
          <a:xfrm>
            <a:off x="9170137" y="394269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3AB4DEFF-2457-718B-8F60-47528906D5B3}"/>
              </a:ext>
            </a:extLst>
          </p:cNvPr>
          <p:cNvSpPr txBox="1"/>
          <p:nvPr/>
        </p:nvSpPr>
        <p:spPr>
          <a:xfrm>
            <a:off x="9679187" y="398794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A9E7AF82-0751-04E4-C30F-056A3E334953}"/>
              </a:ext>
            </a:extLst>
          </p:cNvPr>
          <p:cNvSpPr txBox="1"/>
          <p:nvPr/>
        </p:nvSpPr>
        <p:spPr>
          <a:xfrm>
            <a:off x="10194398" y="401124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82E5F153-6E15-0188-3E6E-862108B4EE6A}"/>
              </a:ext>
            </a:extLst>
          </p:cNvPr>
          <p:cNvSpPr txBox="1"/>
          <p:nvPr/>
        </p:nvSpPr>
        <p:spPr>
          <a:xfrm>
            <a:off x="6865117" y="1588229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959C8EA7-6244-356E-4E2F-32CD310648AC}"/>
              </a:ext>
            </a:extLst>
          </p:cNvPr>
          <p:cNvCxnSpPr>
            <a:cxnSpLocks/>
          </p:cNvCxnSpPr>
          <p:nvPr/>
        </p:nvCxnSpPr>
        <p:spPr>
          <a:xfrm flipH="1" flipV="1">
            <a:off x="7970440" y="3980209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5C30694B-ECA9-EED0-03FB-BBC761F58C18}"/>
              </a:ext>
            </a:extLst>
          </p:cNvPr>
          <p:cNvCxnSpPr>
            <a:cxnSpLocks/>
          </p:cNvCxnSpPr>
          <p:nvPr/>
        </p:nvCxnSpPr>
        <p:spPr>
          <a:xfrm flipH="1" flipV="1">
            <a:off x="7188783" y="3159953"/>
            <a:ext cx="808815" cy="8351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255E6C65-DD31-EC6A-5AD9-552E7E8B68D5}"/>
              </a:ext>
            </a:extLst>
          </p:cNvPr>
          <p:cNvCxnSpPr>
            <a:cxnSpLocks/>
          </p:cNvCxnSpPr>
          <p:nvPr/>
        </p:nvCxnSpPr>
        <p:spPr>
          <a:xfrm flipH="1">
            <a:off x="6371623" y="3919901"/>
            <a:ext cx="242862" cy="9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AC087300-A415-773D-E3A1-66E1E2224A6B}"/>
              </a:ext>
            </a:extLst>
          </p:cNvPr>
          <p:cNvCxnSpPr>
            <a:cxnSpLocks/>
          </p:cNvCxnSpPr>
          <p:nvPr/>
        </p:nvCxnSpPr>
        <p:spPr>
          <a:xfrm flipH="1" flipV="1">
            <a:off x="6601543" y="3919901"/>
            <a:ext cx="323487" cy="1260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DC988416-8165-FE5C-2EE5-EC47FA3B36EB}"/>
              </a:ext>
            </a:extLst>
          </p:cNvPr>
          <p:cNvCxnSpPr>
            <a:cxnSpLocks/>
          </p:cNvCxnSpPr>
          <p:nvPr/>
        </p:nvCxnSpPr>
        <p:spPr>
          <a:xfrm flipH="1" flipV="1">
            <a:off x="8410089" y="5526219"/>
            <a:ext cx="258369" cy="14408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98C27408-9F49-49F8-D704-2D6F62EBE5EB}"/>
              </a:ext>
            </a:extLst>
          </p:cNvPr>
          <p:cNvCxnSpPr>
            <a:cxnSpLocks/>
          </p:cNvCxnSpPr>
          <p:nvPr/>
        </p:nvCxnSpPr>
        <p:spPr>
          <a:xfrm flipV="1">
            <a:off x="6089582" y="3922374"/>
            <a:ext cx="297137" cy="1383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1BBBD624-40C7-7369-EBD9-419FC6B410CD}"/>
              </a:ext>
            </a:extLst>
          </p:cNvPr>
          <p:cNvCxnSpPr>
            <a:cxnSpLocks/>
          </p:cNvCxnSpPr>
          <p:nvPr/>
        </p:nvCxnSpPr>
        <p:spPr>
          <a:xfrm flipH="1">
            <a:off x="5175124" y="4060710"/>
            <a:ext cx="920958" cy="708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E154DB7D-CB8B-BCA3-EC62-CB1910DC9B64}"/>
              </a:ext>
            </a:extLst>
          </p:cNvPr>
          <p:cNvCxnSpPr>
            <a:cxnSpLocks/>
          </p:cNvCxnSpPr>
          <p:nvPr/>
        </p:nvCxnSpPr>
        <p:spPr>
          <a:xfrm flipH="1" flipV="1">
            <a:off x="6900075" y="4031483"/>
            <a:ext cx="374516" cy="34388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818F0319-1CFF-A1E5-8A89-A713E17C54B9}"/>
              </a:ext>
            </a:extLst>
          </p:cNvPr>
          <p:cNvCxnSpPr>
            <a:cxnSpLocks/>
          </p:cNvCxnSpPr>
          <p:nvPr/>
        </p:nvCxnSpPr>
        <p:spPr>
          <a:xfrm flipH="1" flipV="1">
            <a:off x="8032847" y="5188153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24F4694F-B07A-792D-2AAE-421DD85EB3F9}"/>
              </a:ext>
            </a:extLst>
          </p:cNvPr>
          <p:cNvCxnSpPr>
            <a:cxnSpLocks/>
          </p:cNvCxnSpPr>
          <p:nvPr/>
        </p:nvCxnSpPr>
        <p:spPr>
          <a:xfrm flipH="1" flipV="1">
            <a:off x="7251374" y="4354642"/>
            <a:ext cx="804770" cy="86781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924631D0-1924-6739-87EF-7197E8C3B60E}"/>
              </a:ext>
            </a:extLst>
          </p:cNvPr>
          <p:cNvSpPr txBox="1"/>
          <p:nvPr/>
        </p:nvSpPr>
        <p:spPr>
          <a:xfrm>
            <a:off x="6614485" y="226565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BF02A904-1FA8-736F-478C-AB4D06C551B6}"/>
              </a:ext>
            </a:extLst>
          </p:cNvPr>
          <p:cNvSpPr txBox="1"/>
          <p:nvPr/>
        </p:nvSpPr>
        <p:spPr>
          <a:xfrm>
            <a:off x="7495798" y="313827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41A68CCD-85E8-8154-276B-5ACCCD79FD5E}"/>
              </a:ext>
            </a:extLst>
          </p:cNvPr>
          <p:cNvCxnSpPr>
            <a:cxnSpLocks/>
            <a:endCxn id="159" idx="1"/>
          </p:cNvCxnSpPr>
          <p:nvPr/>
        </p:nvCxnSpPr>
        <p:spPr>
          <a:xfrm flipV="1">
            <a:off x="6171337" y="2527260"/>
            <a:ext cx="443148" cy="151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014D0AD6-24A5-4D93-5AFA-76D1E4D6D121}"/>
              </a:ext>
            </a:extLst>
          </p:cNvPr>
          <p:cNvCxnSpPr>
            <a:cxnSpLocks/>
          </p:cNvCxnSpPr>
          <p:nvPr/>
        </p:nvCxnSpPr>
        <p:spPr>
          <a:xfrm>
            <a:off x="7072038" y="2706800"/>
            <a:ext cx="500182" cy="543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矢印コネクタ 162">
            <a:extLst>
              <a:ext uri="{FF2B5EF4-FFF2-40B4-BE49-F238E27FC236}">
                <a16:creationId xmlns:a16="http://schemas.microsoft.com/office/drawing/2014/main" id="{6AEF3357-C723-96E1-14C9-E06B5A7BBEDD}"/>
              </a:ext>
            </a:extLst>
          </p:cNvPr>
          <p:cNvCxnSpPr>
            <a:cxnSpLocks/>
          </p:cNvCxnSpPr>
          <p:nvPr/>
        </p:nvCxnSpPr>
        <p:spPr>
          <a:xfrm>
            <a:off x="7880473" y="3590341"/>
            <a:ext cx="531355" cy="554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6D523866-6093-C90B-B8AA-AA16A4F75F5C}"/>
              </a:ext>
            </a:extLst>
          </p:cNvPr>
          <p:cNvSpPr txBox="1"/>
          <p:nvPr/>
        </p:nvSpPr>
        <p:spPr>
          <a:xfrm>
            <a:off x="5246415" y="1601944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859719AF-A053-41E9-F1D0-998462DEE9E7}"/>
              </a:ext>
            </a:extLst>
          </p:cNvPr>
          <p:cNvCxnSpPr>
            <a:cxnSpLocks/>
          </p:cNvCxnSpPr>
          <p:nvPr/>
        </p:nvCxnSpPr>
        <p:spPr>
          <a:xfrm flipV="1">
            <a:off x="6269233" y="133920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1BB7BFA-BADD-0C35-E48B-38BC9732DB5B}"/>
              </a:ext>
            </a:extLst>
          </p:cNvPr>
          <p:cNvCxnSpPr>
            <a:cxnSpLocks/>
          </p:cNvCxnSpPr>
          <p:nvPr/>
        </p:nvCxnSpPr>
        <p:spPr>
          <a:xfrm flipV="1">
            <a:off x="5028894" y="136004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250F3CA4-ED66-06CD-B7AC-9417D7F8ADCF}"/>
              </a:ext>
            </a:extLst>
          </p:cNvPr>
          <p:cNvCxnSpPr>
            <a:cxnSpLocks/>
          </p:cNvCxnSpPr>
          <p:nvPr/>
        </p:nvCxnSpPr>
        <p:spPr>
          <a:xfrm flipV="1">
            <a:off x="5908759" y="1365481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BFA573AC-5374-0124-FAC9-0DF53D2835F0}"/>
              </a:ext>
            </a:extLst>
          </p:cNvPr>
          <p:cNvSpPr txBox="1"/>
          <p:nvPr/>
        </p:nvSpPr>
        <p:spPr>
          <a:xfrm>
            <a:off x="4462047" y="1615262"/>
            <a:ext cx="63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255" name="直線コネクタ 254">
            <a:extLst>
              <a:ext uri="{FF2B5EF4-FFF2-40B4-BE49-F238E27FC236}">
                <a16:creationId xmlns:a16="http://schemas.microsoft.com/office/drawing/2014/main" id="{9410A20A-79CF-75F2-5664-5F42945F847A}"/>
              </a:ext>
            </a:extLst>
          </p:cNvPr>
          <p:cNvCxnSpPr>
            <a:cxnSpLocks/>
          </p:cNvCxnSpPr>
          <p:nvPr/>
        </p:nvCxnSpPr>
        <p:spPr>
          <a:xfrm>
            <a:off x="4128321" y="1749331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2063DD33-40B9-0A9F-3E86-BC663EE1D1D8}"/>
              </a:ext>
            </a:extLst>
          </p:cNvPr>
          <p:cNvCxnSpPr>
            <a:cxnSpLocks/>
          </p:cNvCxnSpPr>
          <p:nvPr/>
        </p:nvCxnSpPr>
        <p:spPr>
          <a:xfrm>
            <a:off x="4139434" y="1734853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>
            <a:extLst>
              <a:ext uri="{FF2B5EF4-FFF2-40B4-BE49-F238E27FC236}">
                <a16:creationId xmlns:a16="http://schemas.microsoft.com/office/drawing/2014/main" id="{BF5454B5-CF48-D34D-CBEA-1221E19DEAC7}"/>
              </a:ext>
            </a:extLst>
          </p:cNvPr>
          <p:cNvCxnSpPr>
            <a:cxnSpLocks/>
          </p:cNvCxnSpPr>
          <p:nvPr/>
        </p:nvCxnSpPr>
        <p:spPr>
          <a:xfrm flipV="1">
            <a:off x="4019736" y="1916890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>
            <a:extLst>
              <a:ext uri="{FF2B5EF4-FFF2-40B4-BE49-F238E27FC236}">
                <a16:creationId xmlns:a16="http://schemas.microsoft.com/office/drawing/2014/main" id="{99396C0C-DBBC-BC6A-4094-846BC42ECE37}"/>
              </a:ext>
            </a:extLst>
          </p:cNvPr>
          <p:cNvCxnSpPr>
            <a:cxnSpLocks/>
          </p:cNvCxnSpPr>
          <p:nvPr/>
        </p:nvCxnSpPr>
        <p:spPr>
          <a:xfrm flipV="1">
            <a:off x="4073013" y="1980405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>
            <a:extLst>
              <a:ext uri="{FF2B5EF4-FFF2-40B4-BE49-F238E27FC236}">
                <a16:creationId xmlns:a16="http://schemas.microsoft.com/office/drawing/2014/main" id="{FC0B7137-D3A2-710E-C4C3-4544D9497CF0}"/>
              </a:ext>
            </a:extLst>
          </p:cNvPr>
          <p:cNvCxnSpPr>
            <a:cxnSpLocks/>
          </p:cNvCxnSpPr>
          <p:nvPr/>
        </p:nvCxnSpPr>
        <p:spPr>
          <a:xfrm>
            <a:off x="5023044" y="2461817"/>
            <a:ext cx="9484" cy="168269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コネクタ 259">
            <a:extLst>
              <a:ext uri="{FF2B5EF4-FFF2-40B4-BE49-F238E27FC236}">
                <a16:creationId xmlns:a16="http://schemas.microsoft.com/office/drawing/2014/main" id="{16A175AB-F469-F261-9633-B1A496AC8AF9}"/>
              </a:ext>
            </a:extLst>
          </p:cNvPr>
          <p:cNvCxnSpPr>
            <a:cxnSpLocks/>
          </p:cNvCxnSpPr>
          <p:nvPr/>
        </p:nvCxnSpPr>
        <p:spPr>
          <a:xfrm>
            <a:off x="4457389" y="2428385"/>
            <a:ext cx="3515" cy="123311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コネクタ 260">
            <a:extLst>
              <a:ext uri="{FF2B5EF4-FFF2-40B4-BE49-F238E27FC236}">
                <a16:creationId xmlns:a16="http://schemas.microsoft.com/office/drawing/2014/main" id="{B270F69A-5EC3-5F0C-B033-25AF77658DBB}"/>
              </a:ext>
            </a:extLst>
          </p:cNvPr>
          <p:cNvCxnSpPr>
            <a:cxnSpLocks/>
          </p:cNvCxnSpPr>
          <p:nvPr/>
        </p:nvCxnSpPr>
        <p:spPr>
          <a:xfrm>
            <a:off x="4102465" y="3026627"/>
            <a:ext cx="3452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>
            <a:extLst>
              <a:ext uri="{FF2B5EF4-FFF2-40B4-BE49-F238E27FC236}">
                <a16:creationId xmlns:a16="http://schemas.microsoft.com/office/drawing/2014/main" id="{76E8590B-9B37-0786-1291-C078CB868D44}"/>
              </a:ext>
            </a:extLst>
          </p:cNvPr>
          <p:cNvCxnSpPr>
            <a:cxnSpLocks/>
          </p:cNvCxnSpPr>
          <p:nvPr/>
        </p:nvCxnSpPr>
        <p:spPr>
          <a:xfrm>
            <a:off x="4113578" y="3012149"/>
            <a:ext cx="0" cy="16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コネクタ 262">
            <a:extLst>
              <a:ext uri="{FF2B5EF4-FFF2-40B4-BE49-F238E27FC236}">
                <a16:creationId xmlns:a16="http://schemas.microsoft.com/office/drawing/2014/main" id="{C8A6660C-087C-FDF3-BBAB-D892A6484343}"/>
              </a:ext>
            </a:extLst>
          </p:cNvPr>
          <p:cNvCxnSpPr>
            <a:cxnSpLocks/>
          </p:cNvCxnSpPr>
          <p:nvPr/>
        </p:nvCxnSpPr>
        <p:spPr>
          <a:xfrm flipV="1">
            <a:off x="3993880" y="3194186"/>
            <a:ext cx="243090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A4061961-59D4-4028-3752-946B38AC0E17}"/>
              </a:ext>
            </a:extLst>
          </p:cNvPr>
          <p:cNvCxnSpPr>
            <a:cxnSpLocks/>
          </p:cNvCxnSpPr>
          <p:nvPr/>
        </p:nvCxnSpPr>
        <p:spPr>
          <a:xfrm flipV="1">
            <a:off x="4047157" y="3257701"/>
            <a:ext cx="129414" cy="1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コネクタ 264">
            <a:extLst>
              <a:ext uri="{FF2B5EF4-FFF2-40B4-BE49-F238E27FC236}">
                <a16:creationId xmlns:a16="http://schemas.microsoft.com/office/drawing/2014/main" id="{CB6ECAA5-294F-528E-13DB-BF8F3D91B9F5}"/>
              </a:ext>
            </a:extLst>
          </p:cNvPr>
          <p:cNvCxnSpPr>
            <a:cxnSpLocks/>
          </p:cNvCxnSpPr>
          <p:nvPr/>
        </p:nvCxnSpPr>
        <p:spPr>
          <a:xfrm>
            <a:off x="4554123" y="3026627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E4F95EB6-AFA5-3EEA-3C3D-D99083980FCA}"/>
              </a:ext>
            </a:extLst>
          </p:cNvPr>
          <p:cNvSpPr txBox="1"/>
          <p:nvPr/>
        </p:nvSpPr>
        <p:spPr>
          <a:xfrm>
            <a:off x="5694925" y="241723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7" name="直線コネクタ 266">
            <a:extLst>
              <a:ext uri="{FF2B5EF4-FFF2-40B4-BE49-F238E27FC236}">
                <a16:creationId xmlns:a16="http://schemas.microsoft.com/office/drawing/2014/main" id="{5B1B20C5-1B88-0FBB-DAF8-E3C85E97A562}"/>
              </a:ext>
            </a:extLst>
          </p:cNvPr>
          <p:cNvCxnSpPr>
            <a:cxnSpLocks/>
          </p:cNvCxnSpPr>
          <p:nvPr/>
        </p:nvCxnSpPr>
        <p:spPr>
          <a:xfrm flipV="1">
            <a:off x="4909757" y="2866021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>
            <a:extLst>
              <a:ext uri="{FF2B5EF4-FFF2-40B4-BE49-F238E27FC236}">
                <a16:creationId xmlns:a16="http://schemas.microsoft.com/office/drawing/2014/main" id="{FB516767-79B1-60AF-108C-9BB2901E94A3}"/>
              </a:ext>
            </a:extLst>
          </p:cNvPr>
          <p:cNvCxnSpPr>
            <a:cxnSpLocks/>
          </p:cNvCxnSpPr>
          <p:nvPr/>
        </p:nvCxnSpPr>
        <p:spPr>
          <a:xfrm flipH="1" flipV="1">
            <a:off x="4457389" y="2438452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>
            <a:extLst>
              <a:ext uri="{FF2B5EF4-FFF2-40B4-BE49-F238E27FC236}">
                <a16:creationId xmlns:a16="http://schemas.microsoft.com/office/drawing/2014/main" id="{FD34582C-CEE0-1D82-627C-DA186F01A3EE}"/>
              </a:ext>
            </a:extLst>
          </p:cNvPr>
          <p:cNvCxnSpPr>
            <a:cxnSpLocks/>
          </p:cNvCxnSpPr>
          <p:nvPr/>
        </p:nvCxnSpPr>
        <p:spPr>
          <a:xfrm>
            <a:off x="4568757" y="4228401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コネクタ 269">
            <a:extLst>
              <a:ext uri="{FF2B5EF4-FFF2-40B4-BE49-F238E27FC236}">
                <a16:creationId xmlns:a16="http://schemas.microsoft.com/office/drawing/2014/main" id="{FABE33ED-876A-87F8-BFBA-85B4BC7CE741}"/>
              </a:ext>
            </a:extLst>
          </p:cNvPr>
          <p:cNvCxnSpPr>
            <a:cxnSpLocks/>
          </p:cNvCxnSpPr>
          <p:nvPr/>
        </p:nvCxnSpPr>
        <p:spPr>
          <a:xfrm flipV="1">
            <a:off x="4924391" y="4067795"/>
            <a:ext cx="250733" cy="164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線コネクタ 270">
            <a:extLst>
              <a:ext uri="{FF2B5EF4-FFF2-40B4-BE49-F238E27FC236}">
                <a16:creationId xmlns:a16="http://schemas.microsoft.com/office/drawing/2014/main" id="{FF9DBA2A-B064-F868-DE90-E33CEA5D68EE}"/>
              </a:ext>
            </a:extLst>
          </p:cNvPr>
          <p:cNvCxnSpPr>
            <a:cxnSpLocks/>
          </p:cNvCxnSpPr>
          <p:nvPr/>
        </p:nvCxnSpPr>
        <p:spPr>
          <a:xfrm flipH="1" flipV="1">
            <a:off x="4458607" y="3649663"/>
            <a:ext cx="121442" cy="5787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テキスト ボックス 271">
            <a:extLst>
              <a:ext uri="{FF2B5EF4-FFF2-40B4-BE49-F238E27FC236}">
                <a16:creationId xmlns:a16="http://schemas.microsoft.com/office/drawing/2014/main" id="{0BAB358F-82A8-7CEE-3202-A645AB74D439}"/>
              </a:ext>
            </a:extLst>
          </p:cNvPr>
          <p:cNvSpPr txBox="1"/>
          <p:nvPr/>
        </p:nvSpPr>
        <p:spPr>
          <a:xfrm>
            <a:off x="4499398" y="238539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3" name="テキスト ボックス 272">
            <a:extLst>
              <a:ext uri="{FF2B5EF4-FFF2-40B4-BE49-F238E27FC236}">
                <a16:creationId xmlns:a16="http://schemas.microsoft.com/office/drawing/2014/main" id="{8D0ABE48-89F0-CA01-ADE5-92E7146D9302}"/>
              </a:ext>
            </a:extLst>
          </p:cNvPr>
          <p:cNvSpPr txBox="1"/>
          <p:nvPr/>
        </p:nvSpPr>
        <p:spPr>
          <a:xfrm>
            <a:off x="4475827" y="260028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4" name="テキスト ボックス 273">
            <a:extLst>
              <a:ext uri="{FF2B5EF4-FFF2-40B4-BE49-F238E27FC236}">
                <a16:creationId xmlns:a16="http://schemas.microsoft.com/office/drawing/2014/main" id="{B5C3527C-3C45-8923-2A9F-53C3B2A42219}"/>
              </a:ext>
            </a:extLst>
          </p:cNvPr>
          <p:cNvSpPr txBox="1"/>
          <p:nvPr/>
        </p:nvSpPr>
        <p:spPr>
          <a:xfrm>
            <a:off x="-119167" y="228502"/>
            <a:ext cx="1210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Base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P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層が完全空乏化し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Punch-thru </a:t>
            </a:r>
            <a:r>
              <a:rPr kumimoji="1" lang="ja-JP" altLang="en-US" sz="2800" b="1" dirty="0">
                <a:solidFill>
                  <a:schemeClr val="accent1"/>
                </a:solidFill>
              </a:rPr>
              <a:t>している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Bipolar Transistor </a:t>
            </a:r>
          </a:p>
        </p:txBody>
      </p: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5A19693C-7395-0BE0-D69C-A98D9D25BFAC}"/>
              </a:ext>
            </a:extLst>
          </p:cNvPr>
          <p:cNvSpPr txBox="1"/>
          <p:nvPr/>
        </p:nvSpPr>
        <p:spPr>
          <a:xfrm>
            <a:off x="204789" y="5625388"/>
            <a:ext cx="741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Barrier </a:t>
            </a:r>
            <a:r>
              <a:rPr kumimoji="1" lang="ja-JP" altLang="en-US" b="1" dirty="0">
                <a:solidFill>
                  <a:schemeClr val="accent1"/>
                </a:solidFill>
              </a:rPr>
              <a:t>は下がるが、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層側はあくまで </a:t>
            </a:r>
            <a:r>
              <a:rPr kumimoji="1" lang="en-US" altLang="ja-JP" b="1" dirty="0">
                <a:solidFill>
                  <a:schemeClr val="accent1"/>
                </a:solidFill>
              </a:rPr>
              <a:t>Flat </a:t>
            </a:r>
            <a:r>
              <a:rPr kumimoji="1" lang="ja-JP" altLang="en-US" b="1" dirty="0">
                <a:solidFill>
                  <a:schemeClr val="accent1"/>
                </a:solidFill>
              </a:rPr>
              <a:t>である。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276" name="テキスト ボックス 275">
            <a:extLst>
              <a:ext uri="{FF2B5EF4-FFF2-40B4-BE49-F238E27FC236}">
                <a16:creationId xmlns:a16="http://schemas.microsoft.com/office/drawing/2014/main" id="{137CD6F6-2ADA-BBB0-49CA-9FE3CA41387A}"/>
              </a:ext>
            </a:extLst>
          </p:cNvPr>
          <p:cNvSpPr txBox="1"/>
          <p:nvPr/>
        </p:nvSpPr>
        <p:spPr>
          <a:xfrm>
            <a:off x="-430807" y="5098220"/>
            <a:ext cx="70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Base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</a:t>
            </a:r>
            <a:r>
              <a:rPr kumimoji="1" lang="ja-JP" altLang="en-US" b="1" dirty="0">
                <a:solidFill>
                  <a:schemeClr val="accent1"/>
                </a:solidFill>
              </a:rPr>
              <a:t>層が完全空乏化すると、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Punch-thru</a:t>
            </a:r>
            <a:r>
              <a:rPr kumimoji="1" lang="en-US" altLang="ja-JP" sz="1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b="1" dirty="0">
                <a:solidFill>
                  <a:schemeClr val="accent1"/>
                </a:solidFill>
              </a:rPr>
              <a:t>が生じる。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cxnSp>
        <p:nvCxnSpPr>
          <p:cNvPr id="277" name="直線コネクタ 276">
            <a:extLst>
              <a:ext uri="{FF2B5EF4-FFF2-40B4-BE49-F238E27FC236}">
                <a16:creationId xmlns:a16="http://schemas.microsoft.com/office/drawing/2014/main" id="{0B389007-F03A-7F6A-9A0F-A471E0E2B6BB}"/>
              </a:ext>
            </a:extLst>
          </p:cNvPr>
          <p:cNvCxnSpPr>
            <a:cxnSpLocks/>
          </p:cNvCxnSpPr>
          <p:nvPr/>
        </p:nvCxnSpPr>
        <p:spPr>
          <a:xfrm flipH="1">
            <a:off x="6326519" y="2718458"/>
            <a:ext cx="29636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F1854D87-5B76-9351-F2B3-AB78234EF899}"/>
              </a:ext>
            </a:extLst>
          </p:cNvPr>
          <p:cNvSpPr txBox="1"/>
          <p:nvPr/>
        </p:nvSpPr>
        <p:spPr>
          <a:xfrm>
            <a:off x="3879691" y="259006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9" name="テキスト ボックス 278">
            <a:extLst>
              <a:ext uri="{FF2B5EF4-FFF2-40B4-BE49-F238E27FC236}">
                <a16:creationId xmlns:a16="http://schemas.microsoft.com/office/drawing/2014/main" id="{A66EBE32-50F6-CC5B-088E-B7685958F848}"/>
              </a:ext>
            </a:extLst>
          </p:cNvPr>
          <p:cNvSpPr txBox="1"/>
          <p:nvPr/>
        </p:nvSpPr>
        <p:spPr>
          <a:xfrm>
            <a:off x="3905849" y="234292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BE3D82EC-A9DB-1446-8FA7-CE89FDEF2F74}"/>
              </a:ext>
            </a:extLst>
          </p:cNvPr>
          <p:cNvCxnSpPr>
            <a:cxnSpLocks/>
          </p:cNvCxnSpPr>
          <p:nvPr/>
        </p:nvCxnSpPr>
        <p:spPr>
          <a:xfrm flipV="1">
            <a:off x="1592165" y="2657926"/>
            <a:ext cx="0" cy="7703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0EC8FC97-6F20-6491-50FC-FF3D78A7A54E}"/>
              </a:ext>
            </a:extLst>
          </p:cNvPr>
          <p:cNvCxnSpPr>
            <a:cxnSpLocks/>
          </p:cNvCxnSpPr>
          <p:nvPr/>
        </p:nvCxnSpPr>
        <p:spPr>
          <a:xfrm flipH="1">
            <a:off x="1038081" y="3068991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楕円 90">
            <a:extLst>
              <a:ext uri="{FF2B5EF4-FFF2-40B4-BE49-F238E27FC236}">
                <a16:creationId xmlns:a16="http://schemas.microsoft.com/office/drawing/2014/main" id="{B6A608D1-DEF0-1346-7443-B3720FC41333}"/>
              </a:ext>
            </a:extLst>
          </p:cNvPr>
          <p:cNvSpPr/>
          <p:nvPr/>
        </p:nvSpPr>
        <p:spPr>
          <a:xfrm>
            <a:off x="1052946" y="3038152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D7FD2D1D-4B6F-C5FA-A7EE-7FCD61552B19}"/>
              </a:ext>
            </a:extLst>
          </p:cNvPr>
          <p:cNvSpPr txBox="1"/>
          <p:nvPr/>
        </p:nvSpPr>
        <p:spPr>
          <a:xfrm>
            <a:off x="423628" y="2805345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5229A43-8DC9-70C3-DE80-19266B2FE7E1}"/>
              </a:ext>
            </a:extLst>
          </p:cNvPr>
          <p:cNvCxnSpPr>
            <a:cxnSpLocks/>
          </p:cNvCxnSpPr>
          <p:nvPr/>
        </p:nvCxnSpPr>
        <p:spPr>
          <a:xfrm flipV="1">
            <a:off x="1609521" y="2421372"/>
            <a:ext cx="426998" cy="4843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8E94F0B2-D485-354D-A556-232C29020ECC}"/>
              </a:ext>
            </a:extLst>
          </p:cNvPr>
          <p:cNvCxnSpPr>
            <a:cxnSpLocks/>
          </p:cNvCxnSpPr>
          <p:nvPr/>
        </p:nvCxnSpPr>
        <p:spPr>
          <a:xfrm flipH="1" flipV="1">
            <a:off x="2023119" y="1706242"/>
            <a:ext cx="13400" cy="69921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楕円 94">
            <a:extLst>
              <a:ext uri="{FF2B5EF4-FFF2-40B4-BE49-F238E27FC236}">
                <a16:creationId xmlns:a16="http://schemas.microsoft.com/office/drawing/2014/main" id="{2B3BF807-1940-F85D-3195-1CD582D457A1}"/>
              </a:ext>
            </a:extLst>
          </p:cNvPr>
          <p:cNvSpPr/>
          <p:nvPr/>
        </p:nvSpPr>
        <p:spPr>
          <a:xfrm>
            <a:off x="1965483" y="1659650"/>
            <a:ext cx="115271" cy="931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E1E6FC0F-7FD1-831E-E2E6-AB275597421C}"/>
              </a:ext>
            </a:extLst>
          </p:cNvPr>
          <p:cNvSpPr txBox="1"/>
          <p:nvPr/>
        </p:nvSpPr>
        <p:spPr>
          <a:xfrm>
            <a:off x="1824690" y="116710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V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DA882BE1-F688-D96B-31B3-B63CDAFB9EEC}"/>
              </a:ext>
            </a:extLst>
          </p:cNvPr>
          <p:cNvCxnSpPr>
            <a:cxnSpLocks/>
          </p:cNvCxnSpPr>
          <p:nvPr/>
        </p:nvCxnSpPr>
        <p:spPr>
          <a:xfrm flipH="1">
            <a:off x="2080754" y="3449833"/>
            <a:ext cx="4199" cy="94808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0ECBD34C-8D5D-373D-157D-A9E28927BB9F}"/>
              </a:ext>
            </a:extLst>
          </p:cNvPr>
          <p:cNvCxnSpPr>
            <a:cxnSpLocks/>
          </p:cNvCxnSpPr>
          <p:nvPr/>
        </p:nvCxnSpPr>
        <p:spPr>
          <a:xfrm>
            <a:off x="1729976" y="4396082"/>
            <a:ext cx="701555" cy="1183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15A4115F-5A20-D55D-0977-346E21FDE7CF}"/>
              </a:ext>
            </a:extLst>
          </p:cNvPr>
          <p:cNvCxnSpPr>
            <a:cxnSpLocks/>
          </p:cNvCxnSpPr>
          <p:nvPr/>
        </p:nvCxnSpPr>
        <p:spPr>
          <a:xfrm>
            <a:off x="1863374" y="4538488"/>
            <a:ext cx="43475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D2E49D39-58D4-D31C-F8AF-0E38A3E8F03B}"/>
              </a:ext>
            </a:extLst>
          </p:cNvPr>
          <p:cNvSpPr txBox="1"/>
          <p:nvPr/>
        </p:nvSpPr>
        <p:spPr>
          <a:xfrm>
            <a:off x="2743443" y="3690524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＝</a:t>
            </a:r>
            <a:r>
              <a:rPr kumimoji="1" lang="en-US" altLang="ja-JP" sz="2000" b="1" dirty="0"/>
              <a:t>GND</a:t>
            </a:r>
            <a:endParaRPr kumimoji="1" lang="ja-JP" altLang="en-US" sz="2000" b="1" dirty="0"/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95A233D6-FFAE-2F01-2CBB-F21DA933EDB2}"/>
              </a:ext>
            </a:extLst>
          </p:cNvPr>
          <p:cNvCxnSpPr/>
          <p:nvPr/>
        </p:nvCxnSpPr>
        <p:spPr>
          <a:xfrm>
            <a:off x="1592165" y="3216343"/>
            <a:ext cx="478746" cy="276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A98AD021-BC1A-0A21-2738-F4C2788905F4}"/>
              </a:ext>
            </a:extLst>
          </p:cNvPr>
          <p:cNvSpPr txBox="1"/>
          <p:nvPr/>
        </p:nvSpPr>
        <p:spPr>
          <a:xfrm>
            <a:off x="2294415" y="3612826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9D8A1BD4-26B0-A855-87D2-61C52BDC4D0E}"/>
              </a:ext>
            </a:extLst>
          </p:cNvPr>
          <p:cNvSpPr txBox="1"/>
          <p:nvPr/>
        </p:nvSpPr>
        <p:spPr>
          <a:xfrm>
            <a:off x="204789" y="6440820"/>
            <a:ext cx="86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深い電圧が必要となり、通常の電圧では、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層は完全空乏化できない。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8CB116-2EBF-2D20-35C7-CF7CDC6833A4}"/>
              </a:ext>
            </a:extLst>
          </p:cNvPr>
          <p:cNvSpPr txBox="1"/>
          <p:nvPr/>
        </p:nvSpPr>
        <p:spPr>
          <a:xfrm>
            <a:off x="187430" y="5884584"/>
            <a:ext cx="86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層の表面には金属端子とのコンタクトがあり電界がない。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30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756E5-6A90-9170-B5A9-BC7E2AD30C4E}"/>
              </a:ext>
            </a:extLst>
          </p:cNvPr>
          <p:cNvSpPr/>
          <p:nvPr/>
        </p:nvSpPr>
        <p:spPr>
          <a:xfrm>
            <a:off x="4996469" y="1487588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8B8CEC5-766A-D573-6118-4048D2B9BA3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0802909" y="1960028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BE84FDAB-6242-5619-E1DA-08AA79B6A628}"/>
              </a:ext>
            </a:extLst>
          </p:cNvPr>
          <p:cNvSpPr/>
          <p:nvPr/>
        </p:nvSpPr>
        <p:spPr>
          <a:xfrm>
            <a:off x="11114958" y="1882232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7E0155-FE7C-2350-283F-F46EC862A225}"/>
              </a:ext>
            </a:extLst>
          </p:cNvPr>
          <p:cNvSpPr txBox="1"/>
          <p:nvPr/>
        </p:nvSpPr>
        <p:spPr>
          <a:xfrm>
            <a:off x="11428693" y="1745181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5E9BDA5-222D-1061-5E6E-7579E09655F1}"/>
              </a:ext>
            </a:extLst>
          </p:cNvPr>
          <p:cNvCxnSpPr>
            <a:cxnSpLocks/>
          </p:cNvCxnSpPr>
          <p:nvPr/>
        </p:nvCxnSpPr>
        <p:spPr>
          <a:xfrm flipV="1">
            <a:off x="1021376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AACA6-7310-2C54-4F28-C4EA2A54008D}"/>
              </a:ext>
            </a:extLst>
          </p:cNvPr>
          <p:cNvSpPr txBox="1"/>
          <p:nvPr/>
        </p:nvSpPr>
        <p:spPr>
          <a:xfrm>
            <a:off x="9527984" y="174518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2D4A72-C4D5-A609-2B2A-3B2E55D3F508}"/>
              </a:ext>
            </a:extLst>
          </p:cNvPr>
          <p:cNvSpPr txBox="1"/>
          <p:nvPr/>
        </p:nvSpPr>
        <p:spPr>
          <a:xfrm>
            <a:off x="10234546" y="177950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DF7EF9B-9BBB-B82F-719F-724067871ABC}"/>
              </a:ext>
            </a:extLst>
          </p:cNvPr>
          <p:cNvSpPr/>
          <p:nvPr/>
        </p:nvSpPr>
        <p:spPr>
          <a:xfrm>
            <a:off x="5814568" y="1514701"/>
            <a:ext cx="3660260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A05A58E-EC53-08C3-6E1A-1C7DB6E16542}"/>
              </a:ext>
            </a:extLst>
          </p:cNvPr>
          <p:cNvCxnSpPr>
            <a:cxnSpLocks/>
          </p:cNvCxnSpPr>
          <p:nvPr/>
        </p:nvCxnSpPr>
        <p:spPr>
          <a:xfrm flipV="1">
            <a:off x="850688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1F0639D-5091-7E99-03C2-562B8E699876}"/>
              </a:ext>
            </a:extLst>
          </p:cNvPr>
          <p:cNvCxnSpPr>
            <a:cxnSpLocks/>
          </p:cNvCxnSpPr>
          <p:nvPr/>
        </p:nvCxnSpPr>
        <p:spPr>
          <a:xfrm flipV="1">
            <a:off x="9490099" y="147037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6D49503-90BA-F363-7D56-40146D5221F9}"/>
              </a:ext>
            </a:extLst>
          </p:cNvPr>
          <p:cNvCxnSpPr>
            <a:cxnSpLocks/>
          </p:cNvCxnSpPr>
          <p:nvPr/>
        </p:nvCxnSpPr>
        <p:spPr>
          <a:xfrm flipV="1">
            <a:off x="10748266" y="4894389"/>
            <a:ext cx="728633" cy="669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099F15-5F71-5440-B122-42C9A1C0E19F}"/>
              </a:ext>
            </a:extLst>
          </p:cNvPr>
          <p:cNvSpPr txBox="1"/>
          <p:nvPr/>
        </p:nvSpPr>
        <p:spPr>
          <a:xfrm>
            <a:off x="11585578" y="4739244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581F09-8021-C0A1-D67F-AC317A4C0294}"/>
              </a:ext>
            </a:extLst>
          </p:cNvPr>
          <p:cNvCxnSpPr>
            <a:cxnSpLocks/>
          </p:cNvCxnSpPr>
          <p:nvPr/>
        </p:nvCxnSpPr>
        <p:spPr>
          <a:xfrm flipV="1">
            <a:off x="10750150" y="4231630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21039BF-75A6-5AB4-712D-60F4FF7EBB62}"/>
              </a:ext>
            </a:extLst>
          </p:cNvPr>
          <p:cNvCxnSpPr>
            <a:cxnSpLocks/>
          </p:cNvCxnSpPr>
          <p:nvPr/>
        </p:nvCxnSpPr>
        <p:spPr>
          <a:xfrm flipV="1">
            <a:off x="10639377" y="4240518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60BBA61-68E2-5E73-42D2-4628EB8B8B99}"/>
              </a:ext>
            </a:extLst>
          </p:cNvPr>
          <p:cNvCxnSpPr>
            <a:cxnSpLocks/>
          </p:cNvCxnSpPr>
          <p:nvPr/>
        </p:nvCxnSpPr>
        <p:spPr>
          <a:xfrm flipH="1">
            <a:off x="10271697" y="4904513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B441B13-23AB-F247-34C6-B3B2D48E02C3}"/>
              </a:ext>
            </a:extLst>
          </p:cNvPr>
          <p:cNvCxnSpPr>
            <a:cxnSpLocks/>
          </p:cNvCxnSpPr>
          <p:nvPr/>
        </p:nvCxnSpPr>
        <p:spPr>
          <a:xfrm flipH="1" flipV="1">
            <a:off x="10068227" y="4669893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D44B5F5-1C6E-2D16-6492-495A2B82253E}"/>
              </a:ext>
            </a:extLst>
          </p:cNvPr>
          <p:cNvCxnSpPr>
            <a:cxnSpLocks/>
          </p:cNvCxnSpPr>
          <p:nvPr/>
        </p:nvCxnSpPr>
        <p:spPr>
          <a:xfrm flipH="1" flipV="1">
            <a:off x="9472362" y="4673691"/>
            <a:ext cx="605191" cy="944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A391F17-52AC-E7B4-D988-2FBE25689D87}"/>
              </a:ext>
            </a:extLst>
          </p:cNvPr>
          <p:cNvCxnSpPr>
            <a:cxnSpLocks/>
          </p:cNvCxnSpPr>
          <p:nvPr/>
        </p:nvCxnSpPr>
        <p:spPr>
          <a:xfrm>
            <a:off x="10206952" y="2513045"/>
            <a:ext cx="0" cy="36704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A9C5BDC-1680-380E-732A-A7A268F4D3C4}"/>
              </a:ext>
            </a:extLst>
          </p:cNvPr>
          <p:cNvCxnSpPr>
            <a:cxnSpLocks/>
          </p:cNvCxnSpPr>
          <p:nvPr/>
        </p:nvCxnSpPr>
        <p:spPr>
          <a:xfrm flipH="1">
            <a:off x="10756532" y="2597395"/>
            <a:ext cx="12101" cy="15783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41594D7-563B-C7A5-8348-6C038017D16E}"/>
              </a:ext>
            </a:extLst>
          </p:cNvPr>
          <p:cNvCxnSpPr>
            <a:cxnSpLocks/>
          </p:cNvCxnSpPr>
          <p:nvPr/>
        </p:nvCxnSpPr>
        <p:spPr>
          <a:xfrm>
            <a:off x="8490894" y="2485772"/>
            <a:ext cx="353" cy="17931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0107A42-0794-25BE-A0AF-8CE7C07C4C93}"/>
              </a:ext>
            </a:extLst>
          </p:cNvPr>
          <p:cNvCxnSpPr>
            <a:cxnSpLocks/>
          </p:cNvCxnSpPr>
          <p:nvPr/>
        </p:nvCxnSpPr>
        <p:spPr>
          <a:xfrm flipH="1">
            <a:off x="6830843" y="2404611"/>
            <a:ext cx="30131" cy="22533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27DC1010-4A17-0DD9-777A-2580538C3212}"/>
              </a:ext>
            </a:extLst>
          </p:cNvPr>
          <p:cNvCxnSpPr>
            <a:cxnSpLocks/>
          </p:cNvCxnSpPr>
          <p:nvPr/>
        </p:nvCxnSpPr>
        <p:spPr>
          <a:xfrm flipH="1">
            <a:off x="7594857" y="2608761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10E0F70-51CC-8789-2B96-234B62EEEA5B}"/>
              </a:ext>
            </a:extLst>
          </p:cNvPr>
          <p:cNvCxnSpPr>
            <a:cxnSpLocks/>
          </p:cNvCxnSpPr>
          <p:nvPr/>
        </p:nvCxnSpPr>
        <p:spPr>
          <a:xfrm flipH="1" flipV="1">
            <a:off x="7864969" y="2606406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56A58F9-92B9-1850-297D-E0836EF37AF4}"/>
              </a:ext>
            </a:extLst>
          </p:cNvPr>
          <p:cNvCxnSpPr>
            <a:cxnSpLocks/>
          </p:cNvCxnSpPr>
          <p:nvPr/>
        </p:nvCxnSpPr>
        <p:spPr>
          <a:xfrm flipH="1" flipV="1">
            <a:off x="9138856" y="4497184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AF6F5E9-4A6F-E93C-B3FE-D9E352BFBE90}"/>
              </a:ext>
            </a:extLst>
          </p:cNvPr>
          <p:cNvCxnSpPr>
            <a:cxnSpLocks/>
          </p:cNvCxnSpPr>
          <p:nvPr/>
        </p:nvCxnSpPr>
        <p:spPr>
          <a:xfrm flipV="1">
            <a:off x="7336241" y="2609520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3BBEC27-DDC4-9A2C-5D38-1E8552A2AC9D}"/>
              </a:ext>
            </a:extLst>
          </p:cNvPr>
          <p:cNvCxnSpPr>
            <a:cxnSpLocks/>
          </p:cNvCxnSpPr>
          <p:nvPr/>
        </p:nvCxnSpPr>
        <p:spPr>
          <a:xfrm flipH="1">
            <a:off x="6462072" y="3059924"/>
            <a:ext cx="484008" cy="111971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2ED9E8D-7861-2FD3-E03F-FCA512FCEB33}"/>
              </a:ext>
            </a:extLst>
          </p:cNvPr>
          <p:cNvCxnSpPr>
            <a:cxnSpLocks/>
          </p:cNvCxnSpPr>
          <p:nvPr/>
        </p:nvCxnSpPr>
        <p:spPr>
          <a:xfrm flipV="1">
            <a:off x="10636023" y="5482094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31D3B7E-B0E8-B296-DD7E-C68B679D59D0}"/>
              </a:ext>
            </a:extLst>
          </p:cNvPr>
          <p:cNvCxnSpPr>
            <a:cxnSpLocks/>
          </p:cNvCxnSpPr>
          <p:nvPr/>
        </p:nvCxnSpPr>
        <p:spPr>
          <a:xfrm flipH="1">
            <a:off x="10268343" y="614608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8D164B6-8E4D-8D67-E7D8-FF3AA0AAEDE2}"/>
              </a:ext>
            </a:extLst>
          </p:cNvPr>
          <p:cNvCxnSpPr>
            <a:cxnSpLocks/>
          </p:cNvCxnSpPr>
          <p:nvPr/>
        </p:nvCxnSpPr>
        <p:spPr>
          <a:xfrm flipH="1" flipV="1">
            <a:off x="10064873" y="5911469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3DA4810-76D7-2D77-B3C0-E7038B23B2E1}"/>
              </a:ext>
            </a:extLst>
          </p:cNvPr>
          <p:cNvCxnSpPr>
            <a:cxnSpLocks/>
          </p:cNvCxnSpPr>
          <p:nvPr/>
        </p:nvCxnSpPr>
        <p:spPr>
          <a:xfrm flipH="1" flipV="1">
            <a:off x="8241363" y="2808672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0BAA5D-7BC8-5167-1091-5581F09E95CB}"/>
              </a:ext>
            </a:extLst>
          </p:cNvPr>
          <p:cNvSpPr txBox="1"/>
          <p:nvPr/>
        </p:nvSpPr>
        <p:spPr>
          <a:xfrm>
            <a:off x="10221106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B0FC102-7BE6-F88A-B027-8F021D0309DA}"/>
              </a:ext>
            </a:extLst>
          </p:cNvPr>
          <p:cNvSpPr txBox="1"/>
          <p:nvPr/>
        </p:nvSpPr>
        <p:spPr>
          <a:xfrm>
            <a:off x="11104896" y="42548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886C42-C451-393B-406C-C96EDFDB33BF}"/>
              </a:ext>
            </a:extLst>
          </p:cNvPr>
          <p:cNvSpPr txBox="1"/>
          <p:nvPr/>
        </p:nvSpPr>
        <p:spPr>
          <a:xfrm>
            <a:off x="9296472" y="417964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81D96D6-1E3D-B204-69E2-36CC355A2F9F}"/>
              </a:ext>
            </a:extLst>
          </p:cNvPr>
          <p:cNvSpPr txBox="1"/>
          <p:nvPr/>
        </p:nvSpPr>
        <p:spPr>
          <a:xfrm>
            <a:off x="9715262" y="419192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9B4AF71-4F37-BDBB-4059-317DDAA18902}"/>
              </a:ext>
            </a:extLst>
          </p:cNvPr>
          <p:cNvSpPr txBox="1"/>
          <p:nvPr/>
        </p:nvSpPr>
        <p:spPr>
          <a:xfrm>
            <a:off x="10224312" y="42371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8F47704-CFC9-8AED-90AF-89CC74EF33BE}"/>
              </a:ext>
            </a:extLst>
          </p:cNvPr>
          <p:cNvSpPr txBox="1"/>
          <p:nvPr/>
        </p:nvSpPr>
        <p:spPr>
          <a:xfrm>
            <a:off x="10739523" y="426048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7F9C748-AE78-3312-E80B-6988409387EF}"/>
              </a:ext>
            </a:extLst>
          </p:cNvPr>
          <p:cNvSpPr txBox="1"/>
          <p:nvPr/>
        </p:nvSpPr>
        <p:spPr>
          <a:xfrm>
            <a:off x="7487962" y="171617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AC06C13-5068-3EDE-C62B-242C70B28FA3}"/>
              </a:ext>
            </a:extLst>
          </p:cNvPr>
          <p:cNvCxnSpPr>
            <a:cxnSpLocks/>
          </p:cNvCxnSpPr>
          <p:nvPr/>
        </p:nvCxnSpPr>
        <p:spPr>
          <a:xfrm flipH="1" flipV="1">
            <a:off x="8973531" y="4165399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07AA251-FD12-5D1E-463D-433486329C53}"/>
              </a:ext>
            </a:extLst>
          </p:cNvPr>
          <p:cNvCxnSpPr>
            <a:cxnSpLocks/>
          </p:cNvCxnSpPr>
          <p:nvPr/>
        </p:nvCxnSpPr>
        <p:spPr>
          <a:xfrm flipH="1" flipV="1">
            <a:off x="8602895" y="3299841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8B52E0A-CB88-2333-78C3-312E30733EBF}"/>
              </a:ext>
            </a:extLst>
          </p:cNvPr>
          <p:cNvSpPr txBox="1"/>
          <p:nvPr/>
        </p:nvSpPr>
        <p:spPr>
          <a:xfrm>
            <a:off x="5944518" y="172882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A8CAF51-A72C-89C3-E399-E59014AFEF55}"/>
              </a:ext>
            </a:extLst>
          </p:cNvPr>
          <p:cNvSpPr/>
          <p:nvPr/>
        </p:nvSpPr>
        <p:spPr>
          <a:xfrm>
            <a:off x="6603532" y="1493352"/>
            <a:ext cx="374724" cy="8687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FB878CB-AB98-633D-67FB-BDC0F094EDAB}"/>
              </a:ext>
            </a:extLst>
          </p:cNvPr>
          <p:cNvCxnSpPr>
            <a:cxnSpLocks/>
          </p:cNvCxnSpPr>
          <p:nvPr/>
        </p:nvCxnSpPr>
        <p:spPr>
          <a:xfrm flipV="1">
            <a:off x="6864569" y="1457075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DB964BE-2D81-1B80-EEA4-D9FBC3E72C00}"/>
              </a:ext>
            </a:extLst>
          </p:cNvPr>
          <p:cNvCxnSpPr>
            <a:cxnSpLocks/>
          </p:cNvCxnSpPr>
          <p:nvPr/>
        </p:nvCxnSpPr>
        <p:spPr>
          <a:xfrm flipV="1">
            <a:off x="5622253" y="148678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331B3EE-A119-F181-D270-427DC266B32B}"/>
              </a:ext>
            </a:extLst>
          </p:cNvPr>
          <p:cNvCxnSpPr>
            <a:cxnSpLocks/>
          </p:cNvCxnSpPr>
          <p:nvPr/>
        </p:nvCxnSpPr>
        <p:spPr>
          <a:xfrm flipV="1">
            <a:off x="5791009" y="1493024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19D214E-1403-9CDE-33E6-19F8BCFC1F25}"/>
              </a:ext>
            </a:extLst>
          </p:cNvPr>
          <p:cNvSpPr txBox="1"/>
          <p:nvPr/>
        </p:nvSpPr>
        <p:spPr>
          <a:xfrm>
            <a:off x="5027021" y="1715730"/>
            <a:ext cx="959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55C0893-516A-019B-F62A-85ADCC18DF5B}"/>
              </a:ext>
            </a:extLst>
          </p:cNvPr>
          <p:cNvCxnSpPr>
            <a:cxnSpLocks/>
          </p:cNvCxnSpPr>
          <p:nvPr/>
        </p:nvCxnSpPr>
        <p:spPr>
          <a:xfrm>
            <a:off x="4650108" y="1988443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B3FE8B0-4941-3206-D8F3-5603DF960DCF}"/>
              </a:ext>
            </a:extLst>
          </p:cNvPr>
          <p:cNvSpPr txBox="1"/>
          <p:nvPr/>
        </p:nvSpPr>
        <p:spPr>
          <a:xfrm>
            <a:off x="3841219" y="1659386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F86F0CD-BFA2-33F0-DB3F-2DC4A8A514FE}"/>
              </a:ext>
            </a:extLst>
          </p:cNvPr>
          <p:cNvCxnSpPr>
            <a:cxnSpLocks/>
          </p:cNvCxnSpPr>
          <p:nvPr/>
        </p:nvCxnSpPr>
        <p:spPr>
          <a:xfrm>
            <a:off x="5622253" y="2362074"/>
            <a:ext cx="31466" cy="361373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E0F04D0-4826-A13A-70D9-82759D24D0A5}"/>
              </a:ext>
            </a:extLst>
          </p:cNvPr>
          <p:cNvCxnSpPr>
            <a:cxnSpLocks/>
          </p:cNvCxnSpPr>
          <p:nvPr/>
        </p:nvCxnSpPr>
        <p:spPr>
          <a:xfrm>
            <a:off x="5059606" y="4270054"/>
            <a:ext cx="23934" cy="123311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F3D51947-A377-2750-AA87-5A9A97DC3B7C}"/>
              </a:ext>
            </a:extLst>
          </p:cNvPr>
          <p:cNvCxnSpPr>
            <a:cxnSpLocks/>
            <a:stCxn id="106" idx="6"/>
          </p:cNvCxnSpPr>
          <p:nvPr/>
        </p:nvCxnSpPr>
        <p:spPr>
          <a:xfrm flipV="1">
            <a:off x="4298487" y="4868296"/>
            <a:ext cx="751421" cy="3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10756FA-0D3D-DAAC-AFD3-BE904C12C0EC}"/>
              </a:ext>
            </a:extLst>
          </p:cNvPr>
          <p:cNvCxnSpPr>
            <a:cxnSpLocks/>
          </p:cNvCxnSpPr>
          <p:nvPr/>
        </p:nvCxnSpPr>
        <p:spPr>
          <a:xfrm>
            <a:off x="5156340" y="4868296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79972F4-1766-BFA5-9D4A-E284E9B6CF1E}"/>
              </a:ext>
            </a:extLst>
          </p:cNvPr>
          <p:cNvCxnSpPr>
            <a:cxnSpLocks/>
          </p:cNvCxnSpPr>
          <p:nvPr/>
        </p:nvCxnSpPr>
        <p:spPr>
          <a:xfrm flipV="1">
            <a:off x="5772799" y="4657955"/>
            <a:ext cx="130285" cy="15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33C5D246-7F0D-54F3-D9E3-B365717303D8}"/>
              </a:ext>
            </a:extLst>
          </p:cNvPr>
          <p:cNvCxnSpPr>
            <a:cxnSpLocks/>
          </p:cNvCxnSpPr>
          <p:nvPr/>
        </p:nvCxnSpPr>
        <p:spPr>
          <a:xfrm flipH="1" flipV="1">
            <a:off x="5059606" y="4280121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C8BBF253-D901-B16F-9D75-8DDA4F3127EB}"/>
              </a:ext>
            </a:extLst>
          </p:cNvPr>
          <p:cNvCxnSpPr>
            <a:cxnSpLocks/>
          </p:cNvCxnSpPr>
          <p:nvPr/>
        </p:nvCxnSpPr>
        <p:spPr>
          <a:xfrm>
            <a:off x="5170974" y="6070070"/>
            <a:ext cx="367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993958A-25FE-3757-5B89-3761C973372A}"/>
              </a:ext>
            </a:extLst>
          </p:cNvPr>
          <p:cNvCxnSpPr>
            <a:cxnSpLocks/>
          </p:cNvCxnSpPr>
          <p:nvPr/>
        </p:nvCxnSpPr>
        <p:spPr>
          <a:xfrm flipH="1" flipV="1">
            <a:off x="5074240" y="5481895"/>
            <a:ext cx="108026" cy="588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A58E74-72B8-B286-0280-4898202EE1E0}"/>
              </a:ext>
            </a:extLst>
          </p:cNvPr>
          <p:cNvSpPr txBox="1"/>
          <p:nvPr/>
        </p:nvSpPr>
        <p:spPr>
          <a:xfrm>
            <a:off x="5104442" y="417840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7B63909-8FEE-B1C3-85C2-7DDCAB3DD6F7}"/>
              </a:ext>
            </a:extLst>
          </p:cNvPr>
          <p:cNvSpPr txBox="1"/>
          <p:nvPr/>
        </p:nvSpPr>
        <p:spPr>
          <a:xfrm>
            <a:off x="5100391" y="442507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718E829-9367-BA44-132D-D587B639DDC8}"/>
              </a:ext>
            </a:extLst>
          </p:cNvPr>
          <p:cNvSpPr txBox="1"/>
          <p:nvPr/>
        </p:nvSpPr>
        <p:spPr>
          <a:xfrm>
            <a:off x="4545992" y="443556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1A0BE70-6F29-BA20-F0D3-3AB400CA97B1}"/>
              </a:ext>
            </a:extLst>
          </p:cNvPr>
          <p:cNvSpPr txBox="1"/>
          <p:nvPr/>
        </p:nvSpPr>
        <p:spPr>
          <a:xfrm>
            <a:off x="4188043" y="442279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5DDD054-6FC8-F54E-D0BF-E43C3D1D6322}"/>
              </a:ext>
            </a:extLst>
          </p:cNvPr>
          <p:cNvCxnSpPr>
            <a:cxnSpLocks/>
          </p:cNvCxnSpPr>
          <p:nvPr/>
        </p:nvCxnSpPr>
        <p:spPr>
          <a:xfrm flipV="1">
            <a:off x="5905765" y="4521062"/>
            <a:ext cx="248129" cy="141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0CD8999-957B-81F6-ADED-63BDB6C091EA}"/>
              </a:ext>
            </a:extLst>
          </p:cNvPr>
          <p:cNvCxnSpPr>
            <a:cxnSpLocks/>
          </p:cNvCxnSpPr>
          <p:nvPr/>
        </p:nvCxnSpPr>
        <p:spPr>
          <a:xfrm flipV="1">
            <a:off x="6927865" y="2844438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E2A9E3C7-D070-78AD-9DCC-F475FED1C9BA}"/>
              </a:ext>
            </a:extLst>
          </p:cNvPr>
          <p:cNvCxnSpPr>
            <a:cxnSpLocks/>
          </p:cNvCxnSpPr>
          <p:nvPr/>
        </p:nvCxnSpPr>
        <p:spPr>
          <a:xfrm flipH="1">
            <a:off x="6340769" y="4175551"/>
            <a:ext cx="122386" cy="18058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616B8963-AB87-51B0-EEE0-B7BE9E9CBFF3}"/>
              </a:ext>
            </a:extLst>
          </p:cNvPr>
          <p:cNvCxnSpPr>
            <a:cxnSpLocks/>
          </p:cNvCxnSpPr>
          <p:nvPr/>
        </p:nvCxnSpPr>
        <p:spPr>
          <a:xfrm flipV="1">
            <a:off x="5518279" y="4657955"/>
            <a:ext cx="278508" cy="1994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FC99A54C-3E6E-DE61-296E-0F94A93F032B}"/>
              </a:ext>
            </a:extLst>
          </p:cNvPr>
          <p:cNvCxnSpPr>
            <a:cxnSpLocks/>
          </p:cNvCxnSpPr>
          <p:nvPr/>
        </p:nvCxnSpPr>
        <p:spPr>
          <a:xfrm flipV="1">
            <a:off x="6146853" y="4340641"/>
            <a:ext cx="209972" cy="177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AB7DD0D-33B7-FB2E-3C6A-025382BEB320}"/>
              </a:ext>
            </a:extLst>
          </p:cNvPr>
          <p:cNvCxnSpPr>
            <a:cxnSpLocks/>
          </p:cNvCxnSpPr>
          <p:nvPr/>
        </p:nvCxnSpPr>
        <p:spPr>
          <a:xfrm flipV="1">
            <a:off x="5782601" y="5879738"/>
            <a:ext cx="130285" cy="15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A3CE1614-814E-BFBB-0D9D-14AD1BAB319B}"/>
              </a:ext>
            </a:extLst>
          </p:cNvPr>
          <p:cNvCxnSpPr>
            <a:cxnSpLocks/>
          </p:cNvCxnSpPr>
          <p:nvPr/>
        </p:nvCxnSpPr>
        <p:spPr>
          <a:xfrm flipV="1">
            <a:off x="5915567" y="5742845"/>
            <a:ext cx="248129" cy="141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E1822FE0-F375-C556-C8FD-A9EF83755B27}"/>
              </a:ext>
            </a:extLst>
          </p:cNvPr>
          <p:cNvCxnSpPr>
            <a:cxnSpLocks/>
          </p:cNvCxnSpPr>
          <p:nvPr/>
        </p:nvCxnSpPr>
        <p:spPr>
          <a:xfrm flipV="1">
            <a:off x="5528081" y="5879738"/>
            <a:ext cx="278508" cy="1994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71A7662-1324-AACF-2025-84535D65C370}"/>
              </a:ext>
            </a:extLst>
          </p:cNvPr>
          <p:cNvCxnSpPr>
            <a:cxnSpLocks/>
          </p:cNvCxnSpPr>
          <p:nvPr/>
        </p:nvCxnSpPr>
        <p:spPr>
          <a:xfrm flipV="1">
            <a:off x="6154758" y="5581201"/>
            <a:ext cx="218183" cy="1676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0C40E99-E3CF-8C16-5DFA-EC1DBDC545A0}"/>
              </a:ext>
            </a:extLst>
          </p:cNvPr>
          <p:cNvSpPr txBox="1"/>
          <p:nvPr/>
        </p:nvSpPr>
        <p:spPr>
          <a:xfrm>
            <a:off x="5652260" y="417555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74B600EA-ED44-24F4-5437-243B7A4CC8AA}"/>
              </a:ext>
            </a:extLst>
          </p:cNvPr>
          <p:cNvCxnSpPr>
            <a:cxnSpLocks/>
          </p:cNvCxnSpPr>
          <p:nvPr/>
        </p:nvCxnSpPr>
        <p:spPr>
          <a:xfrm flipV="1">
            <a:off x="7152576" y="2719376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DF23BF8-C8E9-9DCB-F6B0-C19084E3800D}"/>
              </a:ext>
            </a:extLst>
          </p:cNvPr>
          <p:cNvCxnSpPr>
            <a:cxnSpLocks/>
          </p:cNvCxnSpPr>
          <p:nvPr/>
        </p:nvCxnSpPr>
        <p:spPr>
          <a:xfrm>
            <a:off x="8120346" y="2714592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9DA7E5DB-8688-408F-3551-C52C8C91D526}"/>
              </a:ext>
            </a:extLst>
          </p:cNvPr>
          <p:cNvCxnSpPr>
            <a:cxnSpLocks/>
          </p:cNvCxnSpPr>
          <p:nvPr/>
        </p:nvCxnSpPr>
        <p:spPr>
          <a:xfrm flipH="1">
            <a:off x="7638410" y="3825372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47B93C1-A0F5-79FB-E8F4-8B1599CDE283}"/>
              </a:ext>
            </a:extLst>
          </p:cNvPr>
          <p:cNvCxnSpPr>
            <a:cxnSpLocks/>
          </p:cNvCxnSpPr>
          <p:nvPr/>
        </p:nvCxnSpPr>
        <p:spPr>
          <a:xfrm flipH="1" flipV="1">
            <a:off x="7908522" y="3823017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0C56B59A-E7BF-0424-2E4C-F227BEECE8FB}"/>
              </a:ext>
            </a:extLst>
          </p:cNvPr>
          <p:cNvCxnSpPr>
            <a:cxnSpLocks/>
          </p:cNvCxnSpPr>
          <p:nvPr/>
        </p:nvCxnSpPr>
        <p:spPr>
          <a:xfrm flipH="1" flipV="1">
            <a:off x="9182409" y="5713795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A27F119-ED6C-A7EF-C8EC-F1D69BE01FC1}"/>
              </a:ext>
            </a:extLst>
          </p:cNvPr>
          <p:cNvCxnSpPr>
            <a:cxnSpLocks/>
          </p:cNvCxnSpPr>
          <p:nvPr/>
        </p:nvCxnSpPr>
        <p:spPr>
          <a:xfrm flipV="1">
            <a:off x="7379794" y="3826131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59CCFF08-BB0A-283E-7574-1EB81CB130EE}"/>
              </a:ext>
            </a:extLst>
          </p:cNvPr>
          <p:cNvCxnSpPr>
            <a:cxnSpLocks/>
          </p:cNvCxnSpPr>
          <p:nvPr/>
        </p:nvCxnSpPr>
        <p:spPr>
          <a:xfrm flipH="1">
            <a:off x="6492114" y="4276535"/>
            <a:ext cx="497519" cy="1132002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4CD9F558-0DAA-4041-D065-F31515534A84}"/>
              </a:ext>
            </a:extLst>
          </p:cNvPr>
          <p:cNvCxnSpPr>
            <a:cxnSpLocks/>
          </p:cNvCxnSpPr>
          <p:nvPr/>
        </p:nvCxnSpPr>
        <p:spPr>
          <a:xfrm flipH="1" flipV="1">
            <a:off x="8284916" y="4025283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F7EB217-B171-FD8C-FF38-C7DB1E61B90B}"/>
              </a:ext>
            </a:extLst>
          </p:cNvPr>
          <p:cNvCxnSpPr>
            <a:cxnSpLocks/>
          </p:cNvCxnSpPr>
          <p:nvPr/>
        </p:nvCxnSpPr>
        <p:spPr>
          <a:xfrm flipH="1" flipV="1">
            <a:off x="9017084" y="5382010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3183978A-5A84-CE27-83FA-061926B09871}"/>
              </a:ext>
            </a:extLst>
          </p:cNvPr>
          <p:cNvCxnSpPr>
            <a:cxnSpLocks/>
          </p:cNvCxnSpPr>
          <p:nvPr/>
        </p:nvCxnSpPr>
        <p:spPr>
          <a:xfrm flipH="1" flipV="1">
            <a:off x="8646448" y="4516452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6AB79EE9-FB96-8DA8-0AFE-9D858C3558B0}"/>
              </a:ext>
            </a:extLst>
          </p:cNvPr>
          <p:cNvCxnSpPr>
            <a:cxnSpLocks/>
          </p:cNvCxnSpPr>
          <p:nvPr/>
        </p:nvCxnSpPr>
        <p:spPr>
          <a:xfrm flipV="1">
            <a:off x="6971418" y="4061049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8D44D4EB-01C5-F76F-404C-68121478E7A7}"/>
              </a:ext>
            </a:extLst>
          </p:cNvPr>
          <p:cNvCxnSpPr>
            <a:cxnSpLocks/>
          </p:cNvCxnSpPr>
          <p:nvPr/>
        </p:nvCxnSpPr>
        <p:spPr>
          <a:xfrm flipH="1">
            <a:off x="6369728" y="5404712"/>
            <a:ext cx="122386" cy="18058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E4E9319-861E-DACE-0349-83828712543C}"/>
              </a:ext>
            </a:extLst>
          </p:cNvPr>
          <p:cNvCxnSpPr>
            <a:cxnSpLocks/>
          </p:cNvCxnSpPr>
          <p:nvPr/>
        </p:nvCxnSpPr>
        <p:spPr>
          <a:xfrm flipV="1">
            <a:off x="7196129" y="3935987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F8876F4-AC12-CBD6-F55A-35612D658AF2}"/>
              </a:ext>
            </a:extLst>
          </p:cNvPr>
          <p:cNvCxnSpPr>
            <a:cxnSpLocks/>
          </p:cNvCxnSpPr>
          <p:nvPr/>
        </p:nvCxnSpPr>
        <p:spPr>
          <a:xfrm>
            <a:off x="8163899" y="3931203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5690DAA4-D66F-20FA-5919-AE47FBAF9738}"/>
              </a:ext>
            </a:extLst>
          </p:cNvPr>
          <p:cNvCxnSpPr>
            <a:cxnSpLocks/>
          </p:cNvCxnSpPr>
          <p:nvPr/>
        </p:nvCxnSpPr>
        <p:spPr>
          <a:xfrm flipH="1">
            <a:off x="9540005" y="5879738"/>
            <a:ext cx="52822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A57A4CE-B719-8A4B-5554-87CF00C2FE53}"/>
              </a:ext>
            </a:extLst>
          </p:cNvPr>
          <p:cNvSpPr txBox="1"/>
          <p:nvPr/>
        </p:nvSpPr>
        <p:spPr>
          <a:xfrm>
            <a:off x="1471336" y="495911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CF82881-7095-F9F7-4712-38EBE2D91AB5}"/>
              </a:ext>
            </a:extLst>
          </p:cNvPr>
          <p:cNvSpPr txBox="1"/>
          <p:nvPr/>
        </p:nvSpPr>
        <p:spPr>
          <a:xfrm>
            <a:off x="2631025" y="186101"/>
            <a:ext cx="766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　両端</a:t>
            </a:r>
            <a:r>
              <a:rPr lang="ja-JP" altLang="en-US" b="1" dirty="0">
                <a:solidFill>
                  <a:schemeClr val="accent1"/>
                </a:solidFill>
              </a:rPr>
              <a:t>ともに</a:t>
            </a:r>
            <a:r>
              <a:rPr kumimoji="1" lang="ja-JP" altLang="en-US" b="1" dirty="0">
                <a:solidFill>
                  <a:schemeClr val="accent1"/>
                </a:solidFill>
              </a:rPr>
              <a:t>逆バイアスされた </a:t>
            </a:r>
            <a:r>
              <a:rPr lang="en-US" altLang="ja-JP" b="1" dirty="0">
                <a:solidFill>
                  <a:schemeClr val="accent1"/>
                </a:solidFill>
              </a:rPr>
              <a:t>NPN </a:t>
            </a:r>
            <a:r>
              <a:rPr kumimoji="1" lang="en-US" altLang="ja-JP" b="1" dirty="0">
                <a:solidFill>
                  <a:schemeClr val="accent1"/>
                </a:solidFill>
              </a:rPr>
              <a:t>Double </a:t>
            </a:r>
            <a:r>
              <a:rPr kumimoji="1" lang="ja-JP" altLang="en-US" b="1" dirty="0">
                <a:solidFill>
                  <a:schemeClr val="accent1"/>
                </a:solidFill>
              </a:rPr>
              <a:t>接合の電位 </a:t>
            </a:r>
            <a:r>
              <a:rPr kumimoji="1" lang="en-US" altLang="ja-JP" b="1" dirty="0">
                <a:solidFill>
                  <a:schemeClr val="accent1"/>
                </a:solidFill>
              </a:rPr>
              <a:t>Profile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6E9DA606-670C-B8A9-E02D-72D1A2569931}"/>
              </a:ext>
            </a:extLst>
          </p:cNvPr>
          <p:cNvCxnSpPr/>
          <p:nvPr/>
        </p:nvCxnSpPr>
        <p:spPr>
          <a:xfrm>
            <a:off x="5028283" y="1486785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EAEA8C8D-17C4-C8D5-467E-16E52648685A}"/>
              </a:ext>
            </a:extLst>
          </p:cNvPr>
          <p:cNvCxnSpPr/>
          <p:nvPr/>
        </p:nvCxnSpPr>
        <p:spPr>
          <a:xfrm>
            <a:off x="5010177" y="2405288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953CE261-400C-F535-0C16-7AD8279E6255}"/>
              </a:ext>
            </a:extLst>
          </p:cNvPr>
          <p:cNvCxnSpPr>
            <a:cxnSpLocks/>
          </p:cNvCxnSpPr>
          <p:nvPr/>
        </p:nvCxnSpPr>
        <p:spPr>
          <a:xfrm>
            <a:off x="2119425" y="2714592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2DD8FF-D437-E420-1C6C-1CDB3E04966C}"/>
              </a:ext>
            </a:extLst>
          </p:cNvPr>
          <p:cNvCxnSpPr>
            <a:cxnSpLocks/>
          </p:cNvCxnSpPr>
          <p:nvPr/>
        </p:nvCxnSpPr>
        <p:spPr>
          <a:xfrm flipH="1">
            <a:off x="1855653" y="351622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9D17EBEC-D56C-85EE-376C-8A34EF6EDE3E}"/>
              </a:ext>
            </a:extLst>
          </p:cNvPr>
          <p:cNvCxnSpPr>
            <a:cxnSpLocks/>
          </p:cNvCxnSpPr>
          <p:nvPr/>
        </p:nvCxnSpPr>
        <p:spPr>
          <a:xfrm flipH="1">
            <a:off x="1855653" y="4330493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E912B3CB-35EF-7B44-D66A-787CEDEB1583}"/>
              </a:ext>
            </a:extLst>
          </p:cNvPr>
          <p:cNvCxnSpPr>
            <a:cxnSpLocks/>
          </p:cNvCxnSpPr>
          <p:nvPr/>
        </p:nvCxnSpPr>
        <p:spPr>
          <a:xfrm flipV="1">
            <a:off x="2134489" y="4330493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FE70E057-750D-DC8E-A8EB-4E5B3FD7B439}"/>
              </a:ext>
            </a:extLst>
          </p:cNvPr>
          <p:cNvCxnSpPr>
            <a:cxnSpLocks/>
          </p:cNvCxnSpPr>
          <p:nvPr/>
        </p:nvCxnSpPr>
        <p:spPr>
          <a:xfrm flipV="1">
            <a:off x="2134489" y="3516226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41F42DF1-533F-4E87-C576-29623BDF7000}"/>
              </a:ext>
            </a:extLst>
          </p:cNvPr>
          <p:cNvCxnSpPr>
            <a:cxnSpLocks/>
          </p:cNvCxnSpPr>
          <p:nvPr/>
        </p:nvCxnSpPr>
        <p:spPr>
          <a:xfrm flipH="1">
            <a:off x="1314450" y="3920004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楕円 104">
            <a:extLst>
              <a:ext uri="{FF2B5EF4-FFF2-40B4-BE49-F238E27FC236}">
                <a16:creationId xmlns:a16="http://schemas.microsoft.com/office/drawing/2014/main" id="{851DDF9B-509F-D882-C7EA-7AA2118A510F}"/>
              </a:ext>
            </a:extLst>
          </p:cNvPr>
          <p:cNvSpPr/>
          <p:nvPr/>
        </p:nvSpPr>
        <p:spPr>
          <a:xfrm>
            <a:off x="4475719" y="1926432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70C4E923-D227-C0ED-51F2-16942F7B5D27}"/>
              </a:ext>
            </a:extLst>
          </p:cNvPr>
          <p:cNvSpPr/>
          <p:nvPr/>
        </p:nvSpPr>
        <p:spPr>
          <a:xfrm>
            <a:off x="4119898" y="480744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C7073A28-1900-74D6-E883-A3CD7338DB96}"/>
              </a:ext>
            </a:extLst>
          </p:cNvPr>
          <p:cNvSpPr/>
          <p:nvPr/>
        </p:nvSpPr>
        <p:spPr>
          <a:xfrm>
            <a:off x="2045195" y="3844524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07FC182E-CDFB-BF3B-7E28-BA5E022E9BBD}"/>
              </a:ext>
            </a:extLst>
          </p:cNvPr>
          <p:cNvSpPr/>
          <p:nvPr/>
        </p:nvSpPr>
        <p:spPr>
          <a:xfrm>
            <a:off x="1173336" y="385544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01092F48-3555-6BA2-E2DE-A3F66F6D3D2D}"/>
              </a:ext>
            </a:extLst>
          </p:cNvPr>
          <p:cNvSpPr/>
          <p:nvPr/>
        </p:nvSpPr>
        <p:spPr>
          <a:xfrm>
            <a:off x="2030130" y="266122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EF6630CF-AD55-A46A-EA58-12F3B0FE49D8}"/>
              </a:ext>
            </a:extLst>
          </p:cNvPr>
          <p:cNvSpPr/>
          <p:nvPr/>
        </p:nvSpPr>
        <p:spPr>
          <a:xfrm>
            <a:off x="2045195" y="5080196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8750AB9-1551-3F2B-340C-6D3E88CDDEBD}"/>
              </a:ext>
            </a:extLst>
          </p:cNvPr>
          <p:cNvSpPr/>
          <p:nvPr/>
        </p:nvSpPr>
        <p:spPr>
          <a:xfrm>
            <a:off x="1942245" y="4355413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二等辺三角形 111">
            <a:extLst>
              <a:ext uri="{FF2B5EF4-FFF2-40B4-BE49-F238E27FC236}">
                <a16:creationId xmlns:a16="http://schemas.microsoft.com/office/drawing/2014/main" id="{326D4D38-ECD8-8E2F-0309-F06F86541F69}"/>
              </a:ext>
            </a:extLst>
          </p:cNvPr>
          <p:cNvSpPr/>
          <p:nvPr/>
        </p:nvSpPr>
        <p:spPr>
          <a:xfrm rot="10800000">
            <a:off x="1932610" y="3224717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楕円 113">
            <a:extLst>
              <a:ext uri="{FF2B5EF4-FFF2-40B4-BE49-F238E27FC236}">
                <a16:creationId xmlns:a16="http://schemas.microsoft.com/office/drawing/2014/main" id="{1DA75B97-F961-23A3-54FC-05002BB58DE9}"/>
              </a:ext>
            </a:extLst>
          </p:cNvPr>
          <p:cNvSpPr/>
          <p:nvPr/>
        </p:nvSpPr>
        <p:spPr>
          <a:xfrm>
            <a:off x="11453303" y="4838671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181BF077-9DE1-5737-48F7-A85445E9E4BD}"/>
              </a:ext>
            </a:extLst>
          </p:cNvPr>
          <p:cNvSpPr txBox="1"/>
          <p:nvPr/>
        </p:nvSpPr>
        <p:spPr>
          <a:xfrm>
            <a:off x="1834376" y="2179614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51FF6F7-7B32-40AB-7855-331CADAD5423}"/>
              </a:ext>
            </a:extLst>
          </p:cNvPr>
          <p:cNvSpPr txBox="1"/>
          <p:nvPr/>
        </p:nvSpPr>
        <p:spPr>
          <a:xfrm>
            <a:off x="423828" y="359383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9FDBA191-0D09-5CA1-8467-111820A6DB1C}"/>
              </a:ext>
            </a:extLst>
          </p:cNvPr>
          <p:cNvSpPr/>
          <p:nvPr/>
        </p:nvSpPr>
        <p:spPr>
          <a:xfrm>
            <a:off x="7235415" y="1139233"/>
            <a:ext cx="984146" cy="345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D499D93-3D3E-CEC7-64B8-4C91E3AE6923}"/>
              </a:ext>
            </a:extLst>
          </p:cNvPr>
          <p:cNvSpPr txBox="1"/>
          <p:nvPr/>
        </p:nvSpPr>
        <p:spPr>
          <a:xfrm>
            <a:off x="7495047" y="116535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P+</a:t>
            </a:r>
            <a:endParaRPr kumimoji="1" lang="ja-JP" altLang="en-US" sz="20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89EA5000-DA90-0F44-5D06-A440CD54D1EB}"/>
              </a:ext>
            </a:extLst>
          </p:cNvPr>
          <p:cNvCxnSpPr>
            <a:cxnSpLocks/>
          </p:cNvCxnSpPr>
          <p:nvPr/>
        </p:nvCxnSpPr>
        <p:spPr>
          <a:xfrm>
            <a:off x="7720891" y="804732"/>
            <a:ext cx="4200" cy="333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楕円 119">
            <a:extLst>
              <a:ext uri="{FF2B5EF4-FFF2-40B4-BE49-F238E27FC236}">
                <a16:creationId xmlns:a16="http://schemas.microsoft.com/office/drawing/2014/main" id="{C39B7CCE-1A3C-4FAA-CF31-09877926EBE4}"/>
              </a:ext>
            </a:extLst>
          </p:cNvPr>
          <p:cNvSpPr/>
          <p:nvPr/>
        </p:nvSpPr>
        <p:spPr>
          <a:xfrm>
            <a:off x="7622381" y="68314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4CB6F96B-8E7A-8DAD-C3A7-69EC257CF2B1}"/>
              </a:ext>
            </a:extLst>
          </p:cNvPr>
          <p:cNvSpPr txBox="1"/>
          <p:nvPr/>
        </p:nvSpPr>
        <p:spPr>
          <a:xfrm>
            <a:off x="7865580" y="644047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F28CD81B-C09A-9730-B8E0-AADE96586CEB}"/>
              </a:ext>
            </a:extLst>
          </p:cNvPr>
          <p:cNvSpPr txBox="1"/>
          <p:nvPr/>
        </p:nvSpPr>
        <p:spPr>
          <a:xfrm>
            <a:off x="4556768" y="41833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7F8B572E-E21E-251B-952D-A4AEF1FD79C6}"/>
              </a:ext>
            </a:extLst>
          </p:cNvPr>
          <p:cNvSpPr txBox="1"/>
          <p:nvPr/>
        </p:nvSpPr>
        <p:spPr>
          <a:xfrm>
            <a:off x="4176373" y="41833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5F0B9B44-766E-088B-23E1-E2940D8EF833}"/>
              </a:ext>
            </a:extLst>
          </p:cNvPr>
          <p:cNvSpPr txBox="1"/>
          <p:nvPr/>
        </p:nvSpPr>
        <p:spPr>
          <a:xfrm>
            <a:off x="11104323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D5213F7A-DADD-713D-42B7-861023F47A4A}"/>
              </a:ext>
            </a:extLst>
          </p:cNvPr>
          <p:cNvSpPr txBox="1"/>
          <p:nvPr/>
        </p:nvSpPr>
        <p:spPr>
          <a:xfrm>
            <a:off x="10738950" y="448327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A26F40F8-FEBD-20DB-E377-65F0DBCCADB3}"/>
              </a:ext>
            </a:extLst>
          </p:cNvPr>
          <p:cNvSpPr txBox="1"/>
          <p:nvPr/>
        </p:nvSpPr>
        <p:spPr>
          <a:xfrm>
            <a:off x="3486360" y="46411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DB24F6E9-963D-2DEB-90D6-5F2D0AF3AD95}"/>
              </a:ext>
            </a:extLst>
          </p:cNvPr>
          <p:cNvSpPr txBox="1"/>
          <p:nvPr/>
        </p:nvSpPr>
        <p:spPr>
          <a:xfrm>
            <a:off x="187430" y="5884584"/>
            <a:ext cx="86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層の表面には金属端子とのコンタクトがあり電界がない。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5E85D239-49F3-BD20-F045-E5668712A293}"/>
              </a:ext>
            </a:extLst>
          </p:cNvPr>
          <p:cNvSpPr txBox="1"/>
          <p:nvPr/>
        </p:nvSpPr>
        <p:spPr>
          <a:xfrm>
            <a:off x="449236" y="564722"/>
            <a:ext cx="741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両端の</a:t>
            </a:r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層が空乏化するには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両端の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層に深い電圧が必要である。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EE1F62F0-2932-8F59-F7C5-686EB9B0364F}"/>
              </a:ext>
            </a:extLst>
          </p:cNvPr>
          <p:cNvSpPr txBox="1"/>
          <p:nvPr/>
        </p:nvSpPr>
        <p:spPr>
          <a:xfrm>
            <a:off x="204789" y="6440820"/>
            <a:ext cx="86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深い電圧が必要となり、通常の電圧では、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層は完全空乏化できない。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3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756E5-6A90-9170-B5A9-BC7E2AD30C4E}"/>
              </a:ext>
            </a:extLst>
          </p:cNvPr>
          <p:cNvSpPr/>
          <p:nvPr/>
        </p:nvSpPr>
        <p:spPr>
          <a:xfrm>
            <a:off x="4996469" y="1487588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8B8CEC5-766A-D573-6118-4048D2B9BA3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0802909" y="1960028"/>
            <a:ext cx="3352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BE84FDAB-6242-5619-E1DA-08AA79B6A628}"/>
              </a:ext>
            </a:extLst>
          </p:cNvPr>
          <p:cNvSpPr/>
          <p:nvPr/>
        </p:nvSpPr>
        <p:spPr>
          <a:xfrm>
            <a:off x="11114958" y="1882232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7E0155-FE7C-2350-283F-F46EC862A225}"/>
              </a:ext>
            </a:extLst>
          </p:cNvPr>
          <p:cNvSpPr txBox="1"/>
          <p:nvPr/>
        </p:nvSpPr>
        <p:spPr>
          <a:xfrm>
            <a:off x="11428693" y="1745181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5E9BDA5-222D-1061-5E6E-7579E09655F1}"/>
              </a:ext>
            </a:extLst>
          </p:cNvPr>
          <p:cNvCxnSpPr>
            <a:cxnSpLocks/>
          </p:cNvCxnSpPr>
          <p:nvPr/>
        </p:nvCxnSpPr>
        <p:spPr>
          <a:xfrm flipV="1">
            <a:off x="1021376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AACA6-7310-2C54-4F28-C4EA2A54008D}"/>
              </a:ext>
            </a:extLst>
          </p:cNvPr>
          <p:cNvSpPr txBox="1"/>
          <p:nvPr/>
        </p:nvSpPr>
        <p:spPr>
          <a:xfrm>
            <a:off x="9527984" y="174518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2D4A72-C4D5-A609-2B2A-3B2E55D3F508}"/>
              </a:ext>
            </a:extLst>
          </p:cNvPr>
          <p:cNvSpPr txBox="1"/>
          <p:nvPr/>
        </p:nvSpPr>
        <p:spPr>
          <a:xfrm>
            <a:off x="10234546" y="177950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DF7EF9B-9BBB-B82F-719F-724067871ABC}"/>
              </a:ext>
            </a:extLst>
          </p:cNvPr>
          <p:cNvSpPr/>
          <p:nvPr/>
        </p:nvSpPr>
        <p:spPr>
          <a:xfrm>
            <a:off x="5635962" y="1514701"/>
            <a:ext cx="3838866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A05A58E-EC53-08C3-6E1A-1C7DB6E16542}"/>
              </a:ext>
            </a:extLst>
          </p:cNvPr>
          <p:cNvCxnSpPr>
            <a:cxnSpLocks/>
          </p:cNvCxnSpPr>
          <p:nvPr/>
        </p:nvCxnSpPr>
        <p:spPr>
          <a:xfrm flipV="1">
            <a:off x="8506882" y="146674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1F0639D-5091-7E99-03C2-562B8E699876}"/>
              </a:ext>
            </a:extLst>
          </p:cNvPr>
          <p:cNvCxnSpPr>
            <a:cxnSpLocks/>
          </p:cNvCxnSpPr>
          <p:nvPr/>
        </p:nvCxnSpPr>
        <p:spPr>
          <a:xfrm flipV="1">
            <a:off x="9490099" y="147037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6D49503-90BA-F363-7D56-40146D5221F9}"/>
              </a:ext>
            </a:extLst>
          </p:cNvPr>
          <p:cNvCxnSpPr>
            <a:cxnSpLocks/>
          </p:cNvCxnSpPr>
          <p:nvPr/>
        </p:nvCxnSpPr>
        <p:spPr>
          <a:xfrm flipV="1">
            <a:off x="10748266" y="4894389"/>
            <a:ext cx="728633" cy="669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099F15-5F71-5440-B122-42C9A1C0E19F}"/>
              </a:ext>
            </a:extLst>
          </p:cNvPr>
          <p:cNvSpPr txBox="1"/>
          <p:nvPr/>
        </p:nvSpPr>
        <p:spPr>
          <a:xfrm>
            <a:off x="11585578" y="4739244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</a:t>
            </a:r>
            <a:endParaRPr kumimoji="1" lang="ja-JP" altLang="en-US" b="1" dirty="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581F09-8021-C0A1-D67F-AC317A4C0294}"/>
              </a:ext>
            </a:extLst>
          </p:cNvPr>
          <p:cNvCxnSpPr>
            <a:cxnSpLocks/>
          </p:cNvCxnSpPr>
          <p:nvPr/>
        </p:nvCxnSpPr>
        <p:spPr>
          <a:xfrm flipV="1">
            <a:off x="10750150" y="4231630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21039BF-75A6-5AB4-712D-60F4FF7EBB62}"/>
              </a:ext>
            </a:extLst>
          </p:cNvPr>
          <p:cNvCxnSpPr>
            <a:cxnSpLocks/>
          </p:cNvCxnSpPr>
          <p:nvPr/>
        </p:nvCxnSpPr>
        <p:spPr>
          <a:xfrm flipV="1">
            <a:off x="10639377" y="4240518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60BBA61-68E2-5E73-42D2-4628EB8B8B99}"/>
              </a:ext>
            </a:extLst>
          </p:cNvPr>
          <p:cNvCxnSpPr>
            <a:cxnSpLocks/>
          </p:cNvCxnSpPr>
          <p:nvPr/>
        </p:nvCxnSpPr>
        <p:spPr>
          <a:xfrm flipH="1">
            <a:off x="10271697" y="4904513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B441B13-23AB-F247-34C6-B3B2D48E02C3}"/>
              </a:ext>
            </a:extLst>
          </p:cNvPr>
          <p:cNvCxnSpPr>
            <a:cxnSpLocks/>
          </p:cNvCxnSpPr>
          <p:nvPr/>
        </p:nvCxnSpPr>
        <p:spPr>
          <a:xfrm flipH="1" flipV="1">
            <a:off x="10068227" y="4669893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D44B5F5-1C6E-2D16-6492-495A2B82253E}"/>
              </a:ext>
            </a:extLst>
          </p:cNvPr>
          <p:cNvCxnSpPr>
            <a:cxnSpLocks/>
          </p:cNvCxnSpPr>
          <p:nvPr/>
        </p:nvCxnSpPr>
        <p:spPr>
          <a:xfrm flipH="1" flipV="1">
            <a:off x="9472362" y="4673691"/>
            <a:ext cx="605191" cy="944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A391F17-52AC-E7B4-D988-2FBE25689D87}"/>
              </a:ext>
            </a:extLst>
          </p:cNvPr>
          <p:cNvCxnSpPr>
            <a:cxnSpLocks/>
          </p:cNvCxnSpPr>
          <p:nvPr/>
        </p:nvCxnSpPr>
        <p:spPr>
          <a:xfrm>
            <a:off x="10206952" y="2513045"/>
            <a:ext cx="0" cy="36704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A9C5BDC-1680-380E-732A-A7A268F4D3C4}"/>
              </a:ext>
            </a:extLst>
          </p:cNvPr>
          <p:cNvCxnSpPr>
            <a:cxnSpLocks/>
          </p:cNvCxnSpPr>
          <p:nvPr/>
        </p:nvCxnSpPr>
        <p:spPr>
          <a:xfrm flipH="1">
            <a:off x="10756532" y="2597395"/>
            <a:ext cx="12101" cy="15783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41594D7-563B-C7A5-8348-6C038017D16E}"/>
              </a:ext>
            </a:extLst>
          </p:cNvPr>
          <p:cNvCxnSpPr>
            <a:cxnSpLocks/>
          </p:cNvCxnSpPr>
          <p:nvPr/>
        </p:nvCxnSpPr>
        <p:spPr>
          <a:xfrm>
            <a:off x="8490894" y="2485772"/>
            <a:ext cx="353" cy="17931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0107A42-0794-25BE-A0AF-8CE7C07C4C93}"/>
              </a:ext>
            </a:extLst>
          </p:cNvPr>
          <p:cNvCxnSpPr>
            <a:cxnSpLocks/>
          </p:cNvCxnSpPr>
          <p:nvPr/>
        </p:nvCxnSpPr>
        <p:spPr>
          <a:xfrm flipH="1">
            <a:off x="6830843" y="2404611"/>
            <a:ext cx="30131" cy="22533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27DC1010-4A17-0DD9-777A-2580538C3212}"/>
              </a:ext>
            </a:extLst>
          </p:cNvPr>
          <p:cNvCxnSpPr>
            <a:cxnSpLocks/>
          </p:cNvCxnSpPr>
          <p:nvPr/>
        </p:nvCxnSpPr>
        <p:spPr>
          <a:xfrm flipH="1">
            <a:off x="7594857" y="2608761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10E0F70-51CC-8789-2B96-234B62EEEA5B}"/>
              </a:ext>
            </a:extLst>
          </p:cNvPr>
          <p:cNvCxnSpPr>
            <a:cxnSpLocks/>
          </p:cNvCxnSpPr>
          <p:nvPr/>
        </p:nvCxnSpPr>
        <p:spPr>
          <a:xfrm flipH="1" flipV="1">
            <a:off x="7864969" y="2606406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56A58F9-92B9-1850-297D-E0836EF37AF4}"/>
              </a:ext>
            </a:extLst>
          </p:cNvPr>
          <p:cNvCxnSpPr>
            <a:cxnSpLocks/>
          </p:cNvCxnSpPr>
          <p:nvPr/>
        </p:nvCxnSpPr>
        <p:spPr>
          <a:xfrm flipH="1" flipV="1">
            <a:off x="9138856" y="4497184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AF6F5E9-4A6F-E93C-B3FE-D9E352BFBE90}"/>
              </a:ext>
            </a:extLst>
          </p:cNvPr>
          <p:cNvCxnSpPr>
            <a:cxnSpLocks/>
          </p:cNvCxnSpPr>
          <p:nvPr/>
        </p:nvCxnSpPr>
        <p:spPr>
          <a:xfrm flipV="1">
            <a:off x="7336241" y="2609520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3BBEC27-DDC4-9A2C-5D38-1E8552A2AC9D}"/>
              </a:ext>
            </a:extLst>
          </p:cNvPr>
          <p:cNvCxnSpPr>
            <a:cxnSpLocks/>
          </p:cNvCxnSpPr>
          <p:nvPr/>
        </p:nvCxnSpPr>
        <p:spPr>
          <a:xfrm flipH="1">
            <a:off x="6462072" y="3059924"/>
            <a:ext cx="484008" cy="111971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2ED9E8D-7861-2FD3-E03F-FCA512FCEB33}"/>
              </a:ext>
            </a:extLst>
          </p:cNvPr>
          <p:cNvCxnSpPr>
            <a:cxnSpLocks/>
          </p:cNvCxnSpPr>
          <p:nvPr/>
        </p:nvCxnSpPr>
        <p:spPr>
          <a:xfrm flipV="1">
            <a:off x="10636023" y="5482094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31D3B7E-B0E8-B296-DD7E-C68B679D59D0}"/>
              </a:ext>
            </a:extLst>
          </p:cNvPr>
          <p:cNvCxnSpPr>
            <a:cxnSpLocks/>
          </p:cNvCxnSpPr>
          <p:nvPr/>
        </p:nvCxnSpPr>
        <p:spPr>
          <a:xfrm flipH="1">
            <a:off x="10268343" y="614608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8D164B6-8E4D-8D67-E7D8-FF3AA0AAEDE2}"/>
              </a:ext>
            </a:extLst>
          </p:cNvPr>
          <p:cNvCxnSpPr>
            <a:cxnSpLocks/>
          </p:cNvCxnSpPr>
          <p:nvPr/>
        </p:nvCxnSpPr>
        <p:spPr>
          <a:xfrm flipH="1" flipV="1">
            <a:off x="10064873" y="5911469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3DA4810-76D7-2D77-B3C0-E7038B23B2E1}"/>
              </a:ext>
            </a:extLst>
          </p:cNvPr>
          <p:cNvCxnSpPr>
            <a:cxnSpLocks/>
          </p:cNvCxnSpPr>
          <p:nvPr/>
        </p:nvCxnSpPr>
        <p:spPr>
          <a:xfrm flipH="1" flipV="1">
            <a:off x="8241363" y="2808672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0BAA5D-7BC8-5167-1091-5581F09E95CB}"/>
              </a:ext>
            </a:extLst>
          </p:cNvPr>
          <p:cNvSpPr txBox="1"/>
          <p:nvPr/>
        </p:nvSpPr>
        <p:spPr>
          <a:xfrm>
            <a:off x="10221106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B0FC102-7BE6-F88A-B027-8F021D0309DA}"/>
              </a:ext>
            </a:extLst>
          </p:cNvPr>
          <p:cNvSpPr txBox="1"/>
          <p:nvPr/>
        </p:nvSpPr>
        <p:spPr>
          <a:xfrm>
            <a:off x="11104896" y="42548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886C42-C451-393B-406C-C96EDFDB33BF}"/>
              </a:ext>
            </a:extLst>
          </p:cNvPr>
          <p:cNvSpPr txBox="1"/>
          <p:nvPr/>
        </p:nvSpPr>
        <p:spPr>
          <a:xfrm>
            <a:off x="9296472" y="417964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81D96D6-1E3D-B204-69E2-36CC355A2F9F}"/>
              </a:ext>
            </a:extLst>
          </p:cNvPr>
          <p:cNvSpPr txBox="1"/>
          <p:nvPr/>
        </p:nvSpPr>
        <p:spPr>
          <a:xfrm>
            <a:off x="9715262" y="419192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9B4AF71-4F37-BDBB-4059-317DDAA18902}"/>
              </a:ext>
            </a:extLst>
          </p:cNvPr>
          <p:cNvSpPr txBox="1"/>
          <p:nvPr/>
        </p:nvSpPr>
        <p:spPr>
          <a:xfrm>
            <a:off x="10224312" y="42371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8F47704-CFC9-8AED-90AF-89CC74EF33BE}"/>
              </a:ext>
            </a:extLst>
          </p:cNvPr>
          <p:cNvSpPr txBox="1"/>
          <p:nvPr/>
        </p:nvSpPr>
        <p:spPr>
          <a:xfrm>
            <a:off x="10739523" y="426048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7F9C748-AE78-3312-E80B-6988409387EF}"/>
              </a:ext>
            </a:extLst>
          </p:cNvPr>
          <p:cNvSpPr txBox="1"/>
          <p:nvPr/>
        </p:nvSpPr>
        <p:spPr>
          <a:xfrm>
            <a:off x="7487962" y="171617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AC06C13-5068-3EDE-C62B-242C70B28FA3}"/>
              </a:ext>
            </a:extLst>
          </p:cNvPr>
          <p:cNvCxnSpPr>
            <a:cxnSpLocks/>
          </p:cNvCxnSpPr>
          <p:nvPr/>
        </p:nvCxnSpPr>
        <p:spPr>
          <a:xfrm flipH="1" flipV="1">
            <a:off x="8973531" y="4165399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07AA251-FD12-5D1E-463D-433486329C53}"/>
              </a:ext>
            </a:extLst>
          </p:cNvPr>
          <p:cNvCxnSpPr>
            <a:cxnSpLocks/>
          </p:cNvCxnSpPr>
          <p:nvPr/>
        </p:nvCxnSpPr>
        <p:spPr>
          <a:xfrm flipH="1" flipV="1">
            <a:off x="8602895" y="3299841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8B52E0A-CB88-2333-78C3-312E30733EBF}"/>
              </a:ext>
            </a:extLst>
          </p:cNvPr>
          <p:cNvSpPr txBox="1"/>
          <p:nvPr/>
        </p:nvSpPr>
        <p:spPr>
          <a:xfrm>
            <a:off x="5944518" y="172882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A8CAF51-A72C-89C3-E399-E59014AFEF55}"/>
              </a:ext>
            </a:extLst>
          </p:cNvPr>
          <p:cNvSpPr/>
          <p:nvPr/>
        </p:nvSpPr>
        <p:spPr>
          <a:xfrm>
            <a:off x="6603532" y="1493352"/>
            <a:ext cx="374724" cy="8687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FB878CB-AB98-633D-67FB-BDC0F094EDAB}"/>
              </a:ext>
            </a:extLst>
          </p:cNvPr>
          <p:cNvCxnSpPr>
            <a:cxnSpLocks/>
          </p:cNvCxnSpPr>
          <p:nvPr/>
        </p:nvCxnSpPr>
        <p:spPr>
          <a:xfrm flipV="1">
            <a:off x="6864569" y="1457075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DB964BE-2D81-1B80-EEA4-D9FBC3E72C00}"/>
              </a:ext>
            </a:extLst>
          </p:cNvPr>
          <p:cNvCxnSpPr>
            <a:cxnSpLocks/>
          </p:cNvCxnSpPr>
          <p:nvPr/>
        </p:nvCxnSpPr>
        <p:spPr>
          <a:xfrm flipV="1">
            <a:off x="5622253" y="148678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19D214E-1403-9CDE-33E6-19F8BCFC1F25}"/>
              </a:ext>
            </a:extLst>
          </p:cNvPr>
          <p:cNvSpPr txBox="1"/>
          <p:nvPr/>
        </p:nvSpPr>
        <p:spPr>
          <a:xfrm>
            <a:off x="4976925" y="1777161"/>
            <a:ext cx="95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SiO2</a:t>
            </a:r>
            <a:endParaRPr kumimoji="1" lang="ja-JP" altLang="en-US" sz="1600" b="1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F86F0CD-BFA2-33F0-DB3F-2DC4A8A514FE}"/>
              </a:ext>
            </a:extLst>
          </p:cNvPr>
          <p:cNvCxnSpPr>
            <a:cxnSpLocks/>
          </p:cNvCxnSpPr>
          <p:nvPr/>
        </p:nvCxnSpPr>
        <p:spPr>
          <a:xfrm flipH="1">
            <a:off x="5608100" y="2362074"/>
            <a:ext cx="14153" cy="146094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79972F4-1766-BFA5-9D4A-E284E9B6CF1E}"/>
              </a:ext>
            </a:extLst>
          </p:cNvPr>
          <p:cNvCxnSpPr>
            <a:cxnSpLocks/>
          </p:cNvCxnSpPr>
          <p:nvPr/>
        </p:nvCxnSpPr>
        <p:spPr>
          <a:xfrm>
            <a:off x="5653719" y="4662820"/>
            <a:ext cx="1653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5DDD054-6FC8-F54E-D0BF-E43C3D1D6322}"/>
              </a:ext>
            </a:extLst>
          </p:cNvPr>
          <p:cNvCxnSpPr>
            <a:cxnSpLocks/>
          </p:cNvCxnSpPr>
          <p:nvPr/>
        </p:nvCxnSpPr>
        <p:spPr>
          <a:xfrm flipV="1">
            <a:off x="5813111" y="4581503"/>
            <a:ext cx="198396" cy="845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0CD8999-957B-81F6-ADED-63BDB6C091EA}"/>
              </a:ext>
            </a:extLst>
          </p:cNvPr>
          <p:cNvCxnSpPr>
            <a:cxnSpLocks/>
          </p:cNvCxnSpPr>
          <p:nvPr/>
        </p:nvCxnSpPr>
        <p:spPr>
          <a:xfrm flipV="1">
            <a:off x="6927865" y="2844438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E2A9E3C7-D070-78AD-9DCC-F475FED1C9BA}"/>
              </a:ext>
            </a:extLst>
          </p:cNvPr>
          <p:cNvCxnSpPr>
            <a:cxnSpLocks/>
          </p:cNvCxnSpPr>
          <p:nvPr/>
        </p:nvCxnSpPr>
        <p:spPr>
          <a:xfrm flipH="1">
            <a:off x="6340769" y="4175551"/>
            <a:ext cx="122386" cy="18058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FC99A54C-3E6E-DE61-296E-0F94A93F032B}"/>
              </a:ext>
            </a:extLst>
          </p:cNvPr>
          <p:cNvCxnSpPr>
            <a:cxnSpLocks/>
          </p:cNvCxnSpPr>
          <p:nvPr/>
        </p:nvCxnSpPr>
        <p:spPr>
          <a:xfrm flipV="1">
            <a:off x="6146853" y="4340641"/>
            <a:ext cx="209972" cy="177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AB7DD0D-33B7-FB2E-3C6A-025382BEB320}"/>
              </a:ext>
            </a:extLst>
          </p:cNvPr>
          <p:cNvCxnSpPr>
            <a:cxnSpLocks/>
          </p:cNvCxnSpPr>
          <p:nvPr/>
        </p:nvCxnSpPr>
        <p:spPr>
          <a:xfrm>
            <a:off x="5654357" y="5895474"/>
            <a:ext cx="138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A3CE1614-814E-BFBB-0D9D-14AD1BAB319B}"/>
              </a:ext>
            </a:extLst>
          </p:cNvPr>
          <p:cNvCxnSpPr>
            <a:cxnSpLocks/>
          </p:cNvCxnSpPr>
          <p:nvPr/>
        </p:nvCxnSpPr>
        <p:spPr>
          <a:xfrm flipV="1">
            <a:off x="5787456" y="5829207"/>
            <a:ext cx="198790" cy="66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71A7662-1324-AACF-2025-84535D65C370}"/>
              </a:ext>
            </a:extLst>
          </p:cNvPr>
          <p:cNvCxnSpPr>
            <a:cxnSpLocks/>
          </p:cNvCxnSpPr>
          <p:nvPr/>
        </p:nvCxnSpPr>
        <p:spPr>
          <a:xfrm flipV="1">
            <a:off x="6154758" y="5581201"/>
            <a:ext cx="218183" cy="1676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74B600EA-ED44-24F4-5437-243B7A4CC8AA}"/>
              </a:ext>
            </a:extLst>
          </p:cNvPr>
          <p:cNvCxnSpPr>
            <a:cxnSpLocks/>
          </p:cNvCxnSpPr>
          <p:nvPr/>
        </p:nvCxnSpPr>
        <p:spPr>
          <a:xfrm flipV="1">
            <a:off x="7152576" y="2719376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DF23BF8-C8E9-9DCB-F6B0-C19084E3800D}"/>
              </a:ext>
            </a:extLst>
          </p:cNvPr>
          <p:cNvCxnSpPr>
            <a:cxnSpLocks/>
          </p:cNvCxnSpPr>
          <p:nvPr/>
        </p:nvCxnSpPr>
        <p:spPr>
          <a:xfrm>
            <a:off x="8120346" y="2714592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9DA7E5DB-8688-408F-3551-C52C8C91D526}"/>
              </a:ext>
            </a:extLst>
          </p:cNvPr>
          <p:cNvCxnSpPr>
            <a:cxnSpLocks/>
          </p:cNvCxnSpPr>
          <p:nvPr/>
        </p:nvCxnSpPr>
        <p:spPr>
          <a:xfrm flipH="1">
            <a:off x="7638410" y="3825372"/>
            <a:ext cx="27435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47B93C1-A0F5-79FB-E8F4-8B1599CDE283}"/>
              </a:ext>
            </a:extLst>
          </p:cNvPr>
          <p:cNvCxnSpPr>
            <a:cxnSpLocks/>
          </p:cNvCxnSpPr>
          <p:nvPr/>
        </p:nvCxnSpPr>
        <p:spPr>
          <a:xfrm flipH="1" flipV="1">
            <a:off x="7908522" y="3823017"/>
            <a:ext cx="272581" cy="11297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0C56B59A-E7BF-0424-2E4C-F227BEECE8FB}"/>
              </a:ext>
            </a:extLst>
          </p:cNvPr>
          <p:cNvCxnSpPr>
            <a:cxnSpLocks/>
          </p:cNvCxnSpPr>
          <p:nvPr/>
        </p:nvCxnSpPr>
        <p:spPr>
          <a:xfrm flipH="1" flipV="1">
            <a:off x="9182409" y="5713795"/>
            <a:ext cx="357596" cy="1686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A27F119-ED6C-A7EF-C8EC-F1D69BE01FC1}"/>
              </a:ext>
            </a:extLst>
          </p:cNvPr>
          <p:cNvCxnSpPr>
            <a:cxnSpLocks/>
          </p:cNvCxnSpPr>
          <p:nvPr/>
        </p:nvCxnSpPr>
        <p:spPr>
          <a:xfrm flipV="1">
            <a:off x="7379794" y="3826131"/>
            <a:ext cx="265674" cy="10985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59CCFF08-BB0A-283E-7574-1EB81CB130EE}"/>
              </a:ext>
            </a:extLst>
          </p:cNvPr>
          <p:cNvCxnSpPr>
            <a:cxnSpLocks/>
          </p:cNvCxnSpPr>
          <p:nvPr/>
        </p:nvCxnSpPr>
        <p:spPr>
          <a:xfrm flipH="1">
            <a:off x="6492114" y="4276535"/>
            <a:ext cx="497519" cy="1132002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4CD9F558-0DAA-4041-D065-F31515534A84}"/>
              </a:ext>
            </a:extLst>
          </p:cNvPr>
          <p:cNvCxnSpPr>
            <a:cxnSpLocks/>
          </p:cNvCxnSpPr>
          <p:nvPr/>
        </p:nvCxnSpPr>
        <p:spPr>
          <a:xfrm flipH="1" flipV="1">
            <a:off x="8284916" y="4025283"/>
            <a:ext cx="386037" cy="53336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DF7EB217-B171-FD8C-FF38-C7DB1E61B90B}"/>
              </a:ext>
            </a:extLst>
          </p:cNvPr>
          <p:cNvCxnSpPr>
            <a:cxnSpLocks/>
          </p:cNvCxnSpPr>
          <p:nvPr/>
        </p:nvCxnSpPr>
        <p:spPr>
          <a:xfrm flipH="1" flipV="1">
            <a:off x="9017084" y="5382010"/>
            <a:ext cx="179123" cy="35886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3183978A-5A84-CE27-83FA-061926B09871}"/>
              </a:ext>
            </a:extLst>
          </p:cNvPr>
          <p:cNvCxnSpPr>
            <a:cxnSpLocks/>
          </p:cNvCxnSpPr>
          <p:nvPr/>
        </p:nvCxnSpPr>
        <p:spPr>
          <a:xfrm flipH="1" flipV="1">
            <a:off x="8646448" y="4516452"/>
            <a:ext cx="368315" cy="8757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6AB79EE9-FB96-8DA8-0AFE-9D858C3558B0}"/>
              </a:ext>
            </a:extLst>
          </p:cNvPr>
          <p:cNvCxnSpPr>
            <a:cxnSpLocks/>
          </p:cNvCxnSpPr>
          <p:nvPr/>
        </p:nvCxnSpPr>
        <p:spPr>
          <a:xfrm flipV="1">
            <a:off x="6971418" y="4061049"/>
            <a:ext cx="239268" cy="2311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8D44D4EB-01C5-F76F-404C-68121478E7A7}"/>
              </a:ext>
            </a:extLst>
          </p:cNvPr>
          <p:cNvCxnSpPr>
            <a:cxnSpLocks/>
          </p:cNvCxnSpPr>
          <p:nvPr/>
        </p:nvCxnSpPr>
        <p:spPr>
          <a:xfrm flipH="1">
            <a:off x="6369728" y="5404712"/>
            <a:ext cx="122386" cy="18058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E4E9319-861E-DACE-0349-83828712543C}"/>
              </a:ext>
            </a:extLst>
          </p:cNvPr>
          <p:cNvCxnSpPr>
            <a:cxnSpLocks/>
          </p:cNvCxnSpPr>
          <p:nvPr/>
        </p:nvCxnSpPr>
        <p:spPr>
          <a:xfrm flipV="1">
            <a:off x="7196129" y="3935987"/>
            <a:ext cx="188398" cy="14252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5F8876F4-AC12-CBD6-F55A-35612D658AF2}"/>
              </a:ext>
            </a:extLst>
          </p:cNvPr>
          <p:cNvCxnSpPr>
            <a:cxnSpLocks/>
          </p:cNvCxnSpPr>
          <p:nvPr/>
        </p:nvCxnSpPr>
        <p:spPr>
          <a:xfrm>
            <a:off x="8163899" y="3931203"/>
            <a:ext cx="129205" cy="10410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5690DAA4-D66F-20FA-5919-AE47FBAF9738}"/>
              </a:ext>
            </a:extLst>
          </p:cNvPr>
          <p:cNvCxnSpPr>
            <a:cxnSpLocks/>
          </p:cNvCxnSpPr>
          <p:nvPr/>
        </p:nvCxnSpPr>
        <p:spPr>
          <a:xfrm flipH="1">
            <a:off x="9540005" y="5879738"/>
            <a:ext cx="52822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A57A4CE-B719-8A4B-5554-87CF00C2FE53}"/>
              </a:ext>
            </a:extLst>
          </p:cNvPr>
          <p:cNvSpPr txBox="1"/>
          <p:nvPr/>
        </p:nvSpPr>
        <p:spPr>
          <a:xfrm>
            <a:off x="1129066" y="4977098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6E9DA606-670C-B8A9-E02D-72D1A2569931}"/>
              </a:ext>
            </a:extLst>
          </p:cNvPr>
          <p:cNvCxnSpPr/>
          <p:nvPr/>
        </p:nvCxnSpPr>
        <p:spPr>
          <a:xfrm>
            <a:off x="5028283" y="1486785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EAEA8C8D-17C4-C8D5-467E-16E52648685A}"/>
              </a:ext>
            </a:extLst>
          </p:cNvPr>
          <p:cNvCxnSpPr/>
          <p:nvPr/>
        </p:nvCxnSpPr>
        <p:spPr>
          <a:xfrm>
            <a:off x="5010177" y="2405288"/>
            <a:ext cx="5758456" cy="2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953CE261-400C-F535-0C16-7AD8279E6255}"/>
              </a:ext>
            </a:extLst>
          </p:cNvPr>
          <p:cNvCxnSpPr>
            <a:cxnSpLocks/>
          </p:cNvCxnSpPr>
          <p:nvPr/>
        </p:nvCxnSpPr>
        <p:spPr>
          <a:xfrm>
            <a:off x="1777155" y="2732575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2DD8FF-D437-E420-1C6C-1CDB3E04966C}"/>
              </a:ext>
            </a:extLst>
          </p:cNvPr>
          <p:cNvCxnSpPr>
            <a:cxnSpLocks/>
          </p:cNvCxnSpPr>
          <p:nvPr/>
        </p:nvCxnSpPr>
        <p:spPr>
          <a:xfrm flipH="1">
            <a:off x="1513383" y="3534209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9D17EBEC-D56C-85EE-376C-8A34EF6EDE3E}"/>
              </a:ext>
            </a:extLst>
          </p:cNvPr>
          <p:cNvCxnSpPr>
            <a:cxnSpLocks/>
          </p:cNvCxnSpPr>
          <p:nvPr/>
        </p:nvCxnSpPr>
        <p:spPr>
          <a:xfrm flipH="1">
            <a:off x="1513383" y="434847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E912B3CB-35EF-7B44-D66A-787CEDEB1583}"/>
              </a:ext>
            </a:extLst>
          </p:cNvPr>
          <p:cNvCxnSpPr>
            <a:cxnSpLocks/>
          </p:cNvCxnSpPr>
          <p:nvPr/>
        </p:nvCxnSpPr>
        <p:spPr>
          <a:xfrm flipV="1">
            <a:off x="1792219" y="4348476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FE70E057-750D-DC8E-A8EB-4E5B3FD7B439}"/>
              </a:ext>
            </a:extLst>
          </p:cNvPr>
          <p:cNvCxnSpPr>
            <a:cxnSpLocks/>
          </p:cNvCxnSpPr>
          <p:nvPr/>
        </p:nvCxnSpPr>
        <p:spPr>
          <a:xfrm flipV="1">
            <a:off x="1792219" y="3534209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41F42DF1-533F-4E87-C576-29623BDF7000}"/>
              </a:ext>
            </a:extLst>
          </p:cNvPr>
          <p:cNvCxnSpPr>
            <a:cxnSpLocks/>
          </p:cNvCxnSpPr>
          <p:nvPr/>
        </p:nvCxnSpPr>
        <p:spPr>
          <a:xfrm flipH="1">
            <a:off x="972180" y="3937987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106">
            <a:extLst>
              <a:ext uri="{FF2B5EF4-FFF2-40B4-BE49-F238E27FC236}">
                <a16:creationId xmlns:a16="http://schemas.microsoft.com/office/drawing/2014/main" id="{C7073A28-1900-74D6-E883-A3CD7338DB96}"/>
              </a:ext>
            </a:extLst>
          </p:cNvPr>
          <p:cNvSpPr/>
          <p:nvPr/>
        </p:nvSpPr>
        <p:spPr>
          <a:xfrm>
            <a:off x="1702925" y="386250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07FC182E-CDFB-BF3B-7E28-BA5E022E9BBD}"/>
              </a:ext>
            </a:extLst>
          </p:cNvPr>
          <p:cNvSpPr/>
          <p:nvPr/>
        </p:nvSpPr>
        <p:spPr>
          <a:xfrm>
            <a:off x="831066" y="3873423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01092F48-3555-6BA2-E2DE-A3F66F6D3D2D}"/>
              </a:ext>
            </a:extLst>
          </p:cNvPr>
          <p:cNvSpPr/>
          <p:nvPr/>
        </p:nvSpPr>
        <p:spPr>
          <a:xfrm>
            <a:off x="1687860" y="267921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EF6630CF-AD55-A46A-EA58-12F3B0FE49D8}"/>
              </a:ext>
            </a:extLst>
          </p:cNvPr>
          <p:cNvSpPr/>
          <p:nvPr/>
        </p:nvSpPr>
        <p:spPr>
          <a:xfrm>
            <a:off x="1702925" y="5098179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8750AB9-1551-3F2B-340C-6D3E88CDDEBD}"/>
              </a:ext>
            </a:extLst>
          </p:cNvPr>
          <p:cNvSpPr/>
          <p:nvPr/>
        </p:nvSpPr>
        <p:spPr>
          <a:xfrm>
            <a:off x="1599975" y="4373396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二等辺三角形 111">
            <a:extLst>
              <a:ext uri="{FF2B5EF4-FFF2-40B4-BE49-F238E27FC236}">
                <a16:creationId xmlns:a16="http://schemas.microsoft.com/office/drawing/2014/main" id="{326D4D38-ECD8-8E2F-0309-F06F86541F69}"/>
              </a:ext>
            </a:extLst>
          </p:cNvPr>
          <p:cNvSpPr/>
          <p:nvPr/>
        </p:nvSpPr>
        <p:spPr>
          <a:xfrm rot="10800000">
            <a:off x="1590340" y="3242700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楕円 113">
            <a:extLst>
              <a:ext uri="{FF2B5EF4-FFF2-40B4-BE49-F238E27FC236}">
                <a16:creationId xmlns:a16="http://schemas.microsoft.com/office/drawing/2014/main" id="{1DA75B97-F961-23A3-54FC-05002BB58DE9}"/>
              </a:ext>
            </a:extLst>
          </p:cNvPr>
          <p:cNvSpPr/>
          <p:nvPr/>
        </p:nvSpPr>
        <p:spPr>
          <a:xfrm>
            <a:off x="11453303" y="4838671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51FF6F7-7B32-40AB-7855-331CADAD5423}"/>
              </a:ext>
            </a:extLst>
          </p:cNvPr>
          <p:cNvSpPr txBox="1"/>
          <p:nvPr/>
        </p:nvSpPr>
        <p:spPr>
          <a:xfrm>
            <a:off x="81558" y="3611813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9FDBA191-0D09-5CA1-8467-111820A6DB1C}"/>
              </a:ext>
            </a:extLst>
          </p:cNvPr>
          <p:cNvSpPr/>
          <p:nvPr/>
        </p:nvSpPr>
        <p:spPr>
          <a:xfrm>
            <a:off x="7235415" y="1139233"/>
            <a:ext cx="984146" cy="345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D499D93-3D3E-CEC7-64B8-4C91E3AE6923}"/>
              </a:ext>
            </a:extLst>
          </p:cNvPr>
          <p:cNvSpPr txBox="1"/>
          <p:nvPr/>
        </p:nvSpPr>
        <p:spPr>
          <a:xfrm>
            <a:off x="7495047" y="1165354"/>
            <a:ext cx="8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P+</a:t>
            </a:r>
            <a:endParaRPr kumimoji="1" lang="ja-JP" altLang="en-US" sz="20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89EA5000-DA90-0F44-5D06-A440CD54D1EB}"/>
              </a:ext>
            </a:extLst>
          </p:cNvPr>
          <p:cNvCxnSpPr>
            <a:cxnSpLocks/>
          </p:cNvCxnSpPr>
          <p:nvPr/>
        </p:nvCxnSpPr>
        <p:spPr>
          <a:xfrm>
            <a:off x="7720891" y="804732"/>
            <a:ext cx="4200" cy="333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楕円 119">
            <a:extLst>
              <a:ext uri="{FF2B5EF4-FFF2-40B4-BE49-F238E27FC236}">
                <a16:creationId xmlns:a16="http://schemas.microsoft.com/office/drawing/2014/main" id="{C39B7CCE-1A3C-4FAA-CF31-09877926EBE4}"/>
              </a:ext>
            </a:extLst>
          </p:cNvPr>
          <p:cNvSpPr/>
          <p:nvPr/>
        </p:nvSpPr>
        <p:spPr>
          <a:xfrm>
            <a:off x="7622381" y="68314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4CB6F96B-8E7A-8DAD-C3A7-69EC257CF2B1}"/>
              </a:ext>
            </a:extLst>
          </p:cNvPr>
          <p:cNvSpPr txBox="1"/>
          <p:nvPr/>
        </p:nvSpPr>
        <p:spPr>
          <a:xfrm>
            <a:off x="7865580" y="644047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5F0B9B44-766E-088B-23E1-E2940D8EF833}"/>
              </a:ext>
            </a:extLst>
          </p:cNvPr>
          <p:cNvSpPr txBox="1"/>
          <p:nvPr/>
        </p:nvSpPr>
        <p:spPr>
          <a:xfrm>
            <a:off x="11104323" y="447763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D5213F7A-DADD-713D-42B7-861023F47A4A}"/>
              </a:ext>
            </a:extLst>
          </p:cNvPr>
          <p:cNvSpPr txBox="1"/>
          <p:nvPr/>
        </p:nvSpPr>
        <p:spPr>
          <a:xfrm>
            <a:off x="10738950" y="448327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5E4DA948-07C5-171A-85CA-B11EBABA1A4F}"/>
              </a:ext>
            </a:extLst>
          </p:cNvPr>
          <p:cNvCxnSpPr>
            <a:cxnSpLocks/>
          </p:cNvCxnSpPr>
          <p:nvPr/>
        </p:nvCxnSpPr>
        <p:spPr>
          <a:xfrm flipV="1">
            <a:off x="5995511" y="4516452"/>
            <a:ext cx="164435" cy="718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B4EECA6F-CE3D-5728-B4C8-1CF666084D77}"/>
              </a:ext>
            </a:extLst>
          </p:cNvPr>
          <p:cNvCxnSpPr>
            <a:cxnSpLocks/>
          </p:cNvCxnSpPr>
          <p:nvPr/>
        </p:nvCxnSpPr>
        <p:spPr>
          <a:xfrm flipV="1">
            <a:off x="5973521" y="5748818"/>
            <a:ext cx="184928" cy="824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113EFE3A-C641-8BD3-7BD4-7F28521C8808}"/>
              </a:ext>
            </a:extLst>
          </p:cNvPr>
          <p:cNvSpPr txBox="1"/>
          <p:nvPr/>
        </p:nvSpPr>
        <p:spPr>
          <a:xfrm>
            <a:off x="1502717" y="2156655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D0651B7D-B13A-8B10-6C3D-73DF9BCA4D66}"/>
              </a:ext>
            </a:extLst>
          </p:cNvPr>
          <p:cNvSpPr txBox="1"/>
          <p:nvPr/>
        </p:nvSpPr>
        <p:spPr>
          <a:xfrm>
            <a:off x="2228587" y="217521"/>
            <a:ext cx="912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accent1"/>
                </a:solidFill>
              </a:rPr>
              <a:t>受光</a:t>
            </a:r>
            <a:r>
              <a:rPr kumimoji="1" lang="ja-JP" altLang="en-US" b="1" dirty="0">
                <a:solidFill>
                  <a:schemeClr val="accent1"/>
                </a:solidFill>
              </a:rPr>
              <a:t>表面の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層が浮遊状態 </a:t>
            </a:r>
            <a:r>
              <a:rPr kumimoji="1" lang="en-US" altLang="ja-JP" b="1" dirty="0">
                <a:solidFill>
                  <a:schemeClr val="accent1"/>
                </a:solidFill>
              </a:rPr>
              <a:t>( Floating Surface ) </a:t>
            </a:r>
            <a:r>
              <a:rPr kumimoji="1" lang="ja-JP" altLang="en-US" b="1" dirty="0">
                <a:solidFill>
                  <a:schemeClr val="accent1"/>
                </a:solidFill>
              </a:rPr>
              <a:t>のありかつ完全空乏化している場合</a:t>
            </a: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23CA74BB-04F9-DC32-96BD-868632ABABD6}"/>
              </a:ext>
            </a:extLst>
          </p:cNvPr>
          <p:cNvSpPr/>
          <p:nvPr/>
        </p:nvSpPr>
        <p:spPr>
          <a:xfrm>
            <a:off x="5010177" y="3731741"/>
            <a:ext cx="586039" cy="25950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0DBE3D9B-902A-2DD5-DD9B-840326687A60}"/>
              </a:ext>
            </a:extLst>
          </p:cNvPr>
          <p:cNvSpPr txBox="1"/>
          <p:nvPr/>
        </p:nvSpPr>
        <p:spPr>
          <a:xfrm>
            <a:off x="4959037" y="4907460"/>
            <a:ext cx="95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SiO2</a:t>
            </a:r>
            <a:endParaRPr kumimoji="1" lang="ja-JP" altLang="en-US" sz="1600" b="1" dirty="0"/>
          </a:p>
        </p:txBody>
      </p: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C5C5ABC7-7619-4469-77D2-28E31C9EC4B8}"/>
              </a:ext>
            </a:extLst>
          </p:cNvPr>
          <p:cNvCxnSpPr>
            <a:cxnSpLocks/>
          </p:cNvCxnSpPr>
          <p:nvPr/>
        </p:nvCxnSpPr>
        <p:spPr>
          <a:xfrm>
            <a:off x="1801036" y="2732575"/>
            <a:ext cx="113502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AE60E7CF-6DA8-CF57-4BCA-F977A57C41BB}"/>
              </a:ext>
            </a:extLst>
          </p:cNvPr>
          <p:cNvCxnSpPr>
            <a:cxnSpLocks/>
          </p:cNvCxnSpPr>
          <p:nvPr/>
        </p:nvCxnSpPr>
        <p:spPr>
          <a:xfrm flipV="1">
            <a:off x="2933207" y="2351900"/>
            <a:ext cx="0" cy="35624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E1EE68FD-1A19-1A9A-5263-66FB7F148D1A}"/>
              </a:ext>
            </a:extLst>
          </p:cNvPr>
          <p:cNvCxnSpPr>
            <a:cxnSpLocks/>
          </p:cNvCxnSpPr>
          <p:nvPr/>
        </p:nvCxnSpPr>
        <p:spPr>
          <a:xfrm flipH="1" flipV="1">
            <a:off x="2918842" y="2369084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B8FD1C00-3BA0-A91E-1B63-E1FD50C2ECE1}"/>
              </a:ext>
            </a:extLst>
          </p:cNvPr>
          <p:cNvCxnSpPr>
            <a:cxnSpLocks/>
          </p:cNvCxnSpPr>
          <p:nvPr/>
        </p:nvCxnSpPr>
        <p:spPr>
          <a:xfrm flipH="1" flipV="1">
            <a:off x="3652577" y="2360738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4BBB0582-92EA-E34E-5FA8-00D1333972C8}"/>
              </a:ext>
            </a:extLst>
          </p:cNvPr>
          <p:cNvCxnSpPr>
            <a:cxnSpLocks/>
          </p:cNvCxnSpPr>
          <p:nvPr/>
        </p:nvCxnSpPr>
        <p:spPr>
          <a:xfrm flipH="1" flipV="1">
            <a:off x="3642134" y="2769155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33C2DCC-E3CF-B9CF-9C94-FE030D671C7A}"/>
              </a:ext>
            </a:extLst>
          </p:cNvPr>
          <p:cNvSpPr txBox="1"/>
          <p:nvPr/>
        </p:nvSpPr>
        <p:spPr>
          <a:xfrm>
            <a:off x="4339939" y="2493831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D</a:t>
            </a:r>
            <a:endParaRPr kumimoji="1" lang="ja-JP" altLang="en-US" b="1" dirty="0"/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8FA6DCDA-0D86-7764-7F10-684526F4B97C}"/>
              </a:ext>
            </a:extLst>
          </p:cNvPr>
          <p:cNvSpPr/>
          <p:nvPr/>
        </p:nvSpPr>
        <p:spPr>
          <a:xfrm>
            <a:off x="4239697" y="273257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10F73766-7C83-D91D-71B8-E2EACA531DCA}"/>
              </a:ext>
            </a:extLst>
          </p:cNvPr>
          <p:cNvCxnSpPr>
            <a:cxnSpLocks/>
          </p:cNvCxnSpPr>
          <p:nvPr/>
        </p:nvCxnSpPr>
        <p:spPr>
          <a:xfrm flipH="1" flipV="1">
            <a:off x="2898286" y="2203051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50D2506A-D3B6-23A4-3AC0-668AD0F4516D}"/>
              </a:ext>
            </a:extLst>
          </p:cNvPr>
          <p:cNvCxnSpPr>
            <a:cxnSpLocks/>
          </p:cNvCxnSpPr>
          <p:nvPr/>
        </p:nvCxnSpPr>
        <p:spPr>
          <a:xfrm flipH="1" flipV="1">
            <a:off x="3259784" y="1771292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F0E19512-1A41-86E4-E01D-43E4AD7785EA}"/>
              </a:ext>
            </a:extLst>
          </p:cNvPr>
          <p:cNvSpPr txBox="1"/>
          <p:nvPr/>
        </p:nvSpPr>
        <p:spPr>
          <a:xfrm>
            <a:off x="3267842" y="145845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CTG</a:t>
            </a:r>
            <a:endParaRPr kumimoji="1" lang="ja-JP" altLang="en-US" b="1" dirty="0"/>
          </a:p>
        </p:txBody>
      </p:sp>
      <p:sp>
        <p:nvSpPr>
          <p:cNvPr id="149" name="楕円 148">
            <a:extLst>
              <a:ext uri="{FF2B5EF4-FFF2-40B4-BE49-F238E27FC236}">
                <a16:creationId xmlns:a16="http://schemas.microsoft.com/office/drawing/2014/main" id="{FE9892EF-830A-21E8-B98B-00E018EFD2AF}"/>
              </a:ext>
            </a:extLst>
          </p:cNvPr>
          <p:cNvSpPr/>
          <p:nvPr/>
        </p:nvSpPr>
        <p:spPr>
          <a:xfrm>
            <a:off x="3167600" y="169719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D07A27EB-7486-E926-A041-46D276DA8B24}"/>
              </a:ext>
            </a:extLst>
          </p:cNvPr>
          <p:cNvSpPr txBox="1"/>
          <p:nvPr/>
        </p:nvSpPr>
        <p:spPr>
          <a:xfrm>
            <a:off x="673649" y="5296819"/>
            <a:ext cx="741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両端の</a:t>
            </a:r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層が空乏化するには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両端の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層に深い電圧が必要である。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A40EAF6F-D103-3263-321E-CF126B053375}"/>
              </a:ext>
            </a:extLst>
          </p:cNvPr>
          <p:cNvSpPr txBox="1"/>
          <p:nvPr/>
        </p:nvSpPr>
        <p:spPr>
          <a:xfrm>
            <a:off x="2370653" y="3223841"/>
            <a:ext cx="7414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浮遊状態の受光面の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層を空乏化するには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受光面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層の電位が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深くなる必要がある。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21D02F60-69DA-6028-B373-C610AA097AF5}"/>
              </a:ext>
            </a:extLst>
          </p:cNvPr>
          <p:cNvSpPr txBox="1"/>
          <p:nvPr/>
        </p:nvSpPr>
        <p:spPr>
          <a:xfrm>
            <a:off x="204789" y="6440820"/>
            <a:ext cx="862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深い電圧が必要となり、通常の電圧では、</a:t>
            </a:r>
            <a:r>
              <a:rPr kumimoji="1" lang="en-US" altLang="ja-JP" b="1" dirty="0">
                <a:solidFill>
                  <a:schemeClr val="accent1"/>
                </a:solidFill>
              </a:rPr>
              <a:t>Emitter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層は完全空乏化できない。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88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A57A4CE-B719-8A4B-5554-87CF00C2FE53}"/>
              </a:ext>
            </a:extLst>
          </p:cNvPr>
          <p:cNvSpPr txBox="1"/>
          <p:nvPr/>
        </p:nvSpPr>
        <p:spPr>
          <a:xfrm>
            <a:off x="1400346" y="528822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953CE261-400C-F535-0C16-7AD8279E6255}"/>
              </a:ext>
            </a:extLst>
          </p:cNvPr>
          <p:cNvCxnSpPr>
            <a:cxnSpLocks/>
          </p:cNvCxnSpPr>
          <p:nvPr/>
        </p:nvCxnSpPr>
        <p:spPr>
          <a:xfrm>
            <a:off x="1777155" y="2732575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2DD8FF-D437-E420-1C6C-1CDB3E04966C}"/>
              </a:ext>
            </a:extLst>
          </p:cNvPr>
          <p:cNvCxnSpPr>
            <a:cxnSpLocks/>
          </p:cNvCxnSpPr>
          <p:nvPr/>
        </p:nvCxnSpPr>
        <p:spPr>
          <a:xfrm flipH="1">
            <a:off x="1513383" y="3534209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9D17EBEC-D56C-85EE-376C-8A34EF6EDE3E}"/>
              </a:ext>
            </a:extLst>
          </p:cNvPr>
          <p:cNvCxnSpPr>
            <a:cxnSpLocks/>
          </p:cNvCxnSpPr>
          <p:nvPr/>
        </p:nvCxnSpPr>
        <p:spPr>
          <a:xfrm flipH="1">
            <a:off x="1513383" y="434847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E912B3CB-35EF-7B44-D66A-787CEDEB1583}"/>
              </a:ext>
            </a:extLst>
          </p:cNvPr>
          <p:cNvCxnSpPr>
            <a:cxnSpLocks/>
          </p:cNvCxnSpPr>
          <p:nvPr/>
        </p:nvCxnSpPr>
        <p:spPr>
          <a:xfrm flipV="1">
            <a:off x="1782862" y="4410271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FE70E057-750D-DC8E-A8EB-4E5B3FD7B439}"/>
              </a:ext>
            </a:extLst>
          </p:cNvPr>
          <p:cNvCxnSpPr>
            <a:cxnSpLocks/>
          </p:cNvCxnSpPr>
          <p:nvPr/>
        </p:nvCxnSpPr>
        <p:spPr>
          <a:xfrm flipV="1">
            <a:off x="1792219" y="3534209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41F42DF1-533F-4E87-C576-29623BDF7000}"/>
              </a:ext>
            </a:extLst>
          </p:cNvPr>
          <p:cNvCxnSpPr>
            <a:cxnSpLocks/>
          </p:cNvCxnSpPr>
          <p:nvPr/>
        </p:nvCxnSpPr>
        <p:spPr>
          <a:xfrm flipH="1">
            <a:off x="972180" y="3937987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106">
            <a:extLst>
              <a:ext uri="{FF2B5EF4-FFF2-40B4-BE49-F238E27FC236}">
                <a16:creationId xmlns:a16="http://schemas.microsoft.com/office/drawing/2014/main" id="{C7073A28-1900-74D6-E883-A3CD7338DB96}"/>
              </a:ext>
            </a:extLst>
          </p:cNvPr>
          <p:cNvSpPr/>
          <p:nvPr/>
        </p:nvSpPr>
        <p:spPr>
          <a:xfrm>
            <a:off x="1702925" y="386250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07FC182E-CDFB-BF3B-7E28-BA5E022E9BBD}"/>
              </a:ext>
            </a:extLst>
          </p:cNvPr>
          <p:cNvSpPr/>
          <p:nvPr/>
        </p:nvSpPr>
        <p:spPr>
          <a:xfrm>
            <a:off x="831066" y="3873423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01092F48-3555-6BA2-E2DE-A3F66F6D3D2D}"/>
              </a:ext>
            </a:extLst>
          </p:cNvPr>
          <p:cNvSpPr/>
          <p:nvPr/>
        </p:nvSpPr>
        <p:spPr>
          <a:xfrm>
            <a:off x="1687860" y="267921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EF6630CF-AD55-A46A-EA58-12F3B0FE49D8}"/>
              </a:ext>
            </a:extLst>
          </p:cNvPr>
          <p:cNvSpPr/>
          <p:nvPr/>
        </p:nvSpPr>
        <p:spPr>
          <a:xfrm>
            <a:off x="1702925" y="5098179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8750AB9-1551-3F2B-340C-6D3E88CDDEBD}"/>
              </a:ext>
            </a:extLst>
          </p:cNvPr>
          <p:cNvSpPr/>
          <p:nvPr/>
        </p:nvSpPr>
        <p:spPr>
          <a:xfrm>
            <a:off x="1599975" y="4373396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二等辺三角形 111">
            <a:extLst>
              <a:ext uri="{FF2B5EF4-FFF2-40B4-BE49-F238E27FC236}">
                <a16:creationId xmlns:a16="http://schemas.microsoft.com/office/drawing/2014/main" id="{326D4D38-ECD8-8E2F-0309-F06F86541F69}"/>
              </a:ext>
            </a:extLst>
          </p:cNvPr>
          <p:cNvSpPr/>
          <p:nvPr/>
        </p:nvSpPr>
        <p:spPr>
          <a:xfrm rot="10800000">
            <a:off x="1590340" y="3242700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51FF6F7-7B32-40AB-7855-331CADAD5423}"/>
              </a:ext>
            </a:extLst>
          </p:cNvPr>
          <p:cNvSpPr txBox="1"/>
          <p:nvPr/>
        </p:nvSpPr>
        <p:spPr>
          <a:xfrm>
            <a:off x="81558" y="3611813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113EFE3A-C641-8BD3-7BD4-7F28521C8808}"/>
              </a:ext>
            </a:extLst>
          </p:cNvPr>
          <p:cNvSpPr txBox="1"/>
          <p:nvPr/>
        </p:nvSpPr>
        <p:spPr>
          <a:xfrm>
            <a:off x="1502717" y="2156655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C5C5ABC7-7619-4469-77D2-28E31C9EC4B8}"/>
              </a:ext>
            </a:extLst>
          </p:cNvPr>
          <p:cNvCxnSpPr>
            <a:cxnSpLocks/>
          </p:cNvCxnSpPr>
          <p:nvPr/>
        </p:nvCxnSpPr>
        <p:spPr>
          <a:xfrm>
            <a:off x="1801036" y="2732575"/>
            <a:ext cx="113502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AE60E7CF-6DA8-CF57-4BCA-F977A57C41BB}"/>
              </a:ext>
            </a:extLst>
          </p:cNvPr>
          <p:cNvCxnSpPr>
            <a:cxnSpLocks/>
          </p:cNvCxnSpPr>
          <p:nvPr/>
        </p:nvCxnSpPr>
        <p:spPr>
          <a:xfrm flipV="1">
            <a:off x="2933207" y="2351900"/>
            <a:ext cx="0" cy="35624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E1EE68FD-1A19-1A9A-5263-66FB7F148D1A}"/>
              </a:ext>
            </a:extLst>
          </p:cNvPr>
          <p:cNvCxnSpPr>
            <a:cxnSpLocks/>
          </p:cNvCxnSpPr>
          <p:nvPr/>
        </p:nvCxnSpPr>
        <p:spPr>
          <a:xfrm flipH="1" flipV="1">
            <a:off x="2918842" y="2369084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B8FD1C00-3BA0-A91E-1B63-E1FD50C2ECE1}"/>
              </a:ext>
            </a:extLst>
          </p:cNvPr>
          <p:cNvCxnSpPr>
            <a:cxnSpLocks/>
          </p:cNvCxnSpPr>
          <p:nvPr/>
        </p:nvCxnSpPr>
        <p:spPr>
          <a:xfrm flipH="1" flipV="1">
            <a:off x="3652577" y="2360738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4BBB0582-92EA-E34E-5FA8-00D1333972C8}"/>
              </a:ext>
            </a:extLst>
          </p:cNvPr>
          <p:cNvCxnSpPr>
            <a:cxnSpLocks/>
          </p:cNvCxnSpPr>
          <p:nvPr/>
        </p:nvCxnSpPr>
        <p:spPr>
          <a:xfrm flipH="1" flipV="1">
            <a:off x="3642134" y="2769155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33C2DCC-E3CF-B9CF-9C94-FE030D671C7A}"/>
              </a:ext>
            </a:extLst>
          </p:cNvPr>
          <p:cNvSpPr txBox="1"/>
          <p:nvPr/>
        </p:nvSpPr>
        <p:spPr>
          <a:xfrm>
            <a:off x="4339939" y="2493831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D</a:t>
            </a:r>
            <a:endParaRPr kumimoji="1" lang="ja-JP" altLang="en-US" b="1" dirty="0"/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8FA6DCDA-0D86-7764-7F10-684526F4B97C}"/>
              </a:ext>
            </a:extLst>
          </p:cNvPr>
          <p:cNvSpPr/>
          <p:nvPr/>
        </p:nvSpPr>
        <p:spPr>
          <a:xfrm>
            <a:off x="4239697" y="273257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10F73766-7C83-D91D-71B8-E2EACA531DCA}"/>
              </a:ext>
            </a:extLst>
          </p:cNvPr>
          <p:cNvCxnSpPr>
            <a:cxnSpLocks/>
          </p:cNvCxnSpPr>
          <p:nvPr/>
        </p:nvCxnSpPr>
        <p:spPr>
          <a:xfrm flipH="1" flipV="1">
            <a:off x="2898286" y="2203051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50D2506A-D3B6-23A4-3AC0-668AD0F4516D}"/>
              </a:ext>
            </a:extLst>
          </p:cNvPr>
          <p:cNvCxnSpPr>
            <a:cxnSpLocks/>
          </p:cNvCxnSpPr>
          <p:nvPr/>
        </p:nvCxnSpPr>
        <p:spPr>
          <a:xfrm flipH="1" flipV="1">
            <a:off x="3259784" y="1771292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F0E19512-1A41-86E4-E01D-43E4AD7785EA}"/>
              </a:ext>
            </a:extLst>
          </p:cNvPr>
          <p:cNvSpPr txBox="1"/>
          <p:nvPr/>
        </p:nvSpPr>
        <p:spPr>
          <a:xfrm>
            <a:off x="3267842" y="145845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CTG</a:t>
            </a:r>
            <a:endParaRPr kumimoji="1" lang="ja-JP" altLang="en-US" b="1" dirty="0"/>
          </a:p>
        </p:txBody>
      </p:sp>
      <p:sp>
        <p:nvSpPr>
          <p:cNvPr id="149" name="楕円 148">
            <a:extLst>
              <a:ext uri="{FF2B5EF4-FFF2-40B4-BE49-F238E27FC236}">
                <a16:creationId xmlns:a16="http://schemas.microsoft.com/office/drawing/2014/main" id="{FE9892EF-830A-21E8-B98B-00E018EFD2AF}"/>
              </a:ext>
            </a:extLst>
          </p:cNvPr>
          <p:cNvSpPr/>
          <p:nvPr/>
        </p:nvSpPr>
        <p:spPr>
          <a:xfrm>
            <a:off x="3167600" y="169719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7C3EF8C1-CA12-E408-4E41-8DD148FF7573}"/>
              </a:ext>
            </a:extLst>
          </p:cNvPr>
          <p:cNvSpPr/>
          <p:nvPr/>
        </p:nvSpPr>
        <p:spPr>
          <a:xfrm>
            <a:off x="5519316" y="2253013"/>
            <a:ext cx="5709737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299111C2-336B-218A-3E1A-51F886F46293}"/>
              </a:ext>
            </a:extLst>
          </p:cNvPr>
          <p:cNvCxnSpPr>
            <a:cxnSpLocks/>
            <a:stCxn id="113" idx="3"/>
          </p:cNvCxnSpPr>
          <p:nvPr/>
        </p:nvCxnSpPr>
        <p:spPr>
          <a:xfrm>
            <a:off x="11229053" y="2725453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楕円 122">
            <a:extLst>
              <a:ext uri="{FF2B5EF4-FFF2-40B4-BE49-F238E27FC236}">
                <a16:creationId xmlns:a16="http://schemas.microsoft.com/office/drawing/2014/main" id="{6E14B6C7-C54F-C875-F2BF-D037FB7DEEE1}"/>
              </a:ext>
            </a:extLst>
          </p:cNvPr>
          <p:cNvSpPr/>
          <p:nvPr/>
        </p:nvSpPr>
        <p:spPr>
          <a:xfrm>
            <a:off x="11551506" y="2671667"/>
            <a:ext cx="124134" cy="108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1CB03A1-7D16-2DF2-1A7E-E7F908935F17}"/>
              </a:ext>
            </a:extLst>
          </p:cNvPr>
          <p:cNvSpPr txBox="1"/>
          <p:nvPr/>
        </p:nvSpPr>
        <p:spPr>
          <a:xfrm>
            <a:off x="11235358" y="273209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747FE8C5-41BB-24BE-5CFC-B406FA826425}"/>
              </a:ext>
            </a:extLst>
          </p:cNvPr>
          <p:cNvCxnSpPr>
            <a:cxnSpLocks/>
          </p:cNvCxnSpPr>
          <p:nvPr/>
        </p:nvCxnSpPr>
        <p:spPr>
          <a:xfrm flipV="1">
            <a:off x="6089253" y="2271148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635A8F7B-11AF-0DE3-AEA5-FDA0AF5A49F4}"/>
              </a:ext>
            </a:extLst>
          </p:cNvPr>
          <p:cNvCxnSpPr>
            <a:cxnSpLocks/>
          </p:cNvCxnSpPr>
          <p:nvPr/>
        </p:nvCxnSpPr>
        <p:spPr>
          <a:xfrm flipV="1">
            <a:off x="10736929" y="228055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6E4205FA-04FF-CD32-0853-B401FAAE6EAD}"/>
              </a:ext>
            </a:extLst>
          </p:cNvPr>
          <p:cNvSpPr txBox="1"/>
          <p:nvPr/>
        </p:nvSpPr>
        <p:spPr>
          <a:xfrm>
            <a:off x="6300351" y="254329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DF4C6CB-07DC-9DBA-DAE3-2086A7FC937E}"/>
              </a:ext>
            </a:extLst>
          </p:cNvPr>
          <p:cNvSpPr txBox="1"/>
          <p:nvPr/>
        </p:nvSpPr>
        <p:spPr>
          <a:xfrm>
            <a:off x="9868432" y="2529582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51749AE9-10A2-5ABE-64E2-6E68ADE50BB6}"/>
              </a:ext>
            </a:extLst>
          </p:cNvPr>
          <p:cNvSpPr txBox="1"/>
          <p:nvPr/>
        </p:nvSpPr>
        <p:spPr>
          <a:xfrm>
            <a:off x="10703248" y="2581942"/>
            <a:ext cx="63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C701AFFE-31B2-1559-3C9F-B184A1A9EAF8}"/>
              </a:ext>
            </a:extLst>
          </p:cNvPr>
          <p:cNvSpPr txBox="1"/>
          <p:nvPr/>
        </p:nvSpPr>
        <p:spPr>
          <a:xfrm>
            <a:off x="5519317" y="2584758"/>
            <a:ext cx="65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SiO2</a:t>
            </a:r>
            <a:endParaRPr kumimoji="1" lang="ja-JP" altLang="en-US" sz="1400" b="1" dirty="0"/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9C15E144-657E-CD28-8B12-A934CCB548F3}"/>
              </a:ext>
            </a:extLst>
          </p:cNvPr>
          <p:cNvSpPr/>
          <p:nvPr/>
        </p:nvSpPr>
        <p:spPr>
          <a:xfrm>
            <a:off x="8472798" y="2278006"/>
            <a:ext cx="1025566" cy="8977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9F38354D-C0D0-FC08-C38B-C12F09329439}"/>
              </a:ext>
            </a:extLst>
          </p:cNvPr>
          <p:cNvSpPr/>
          <p:nvPr/>
        </p:nvSpPr>
        <p:spPr>
          <a:xfrm>
            <a:off x="6933358" y="2274884"/>
            <a:ext cx="833537" cy="90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0F912056-E916-42C7-C656-FE9B85819C9C}"/>
              </a:ext>
            </a:extLst>
          </p:cNvPr>
          <p:cNvCxnSpPr>
            <a:cxnSpLocks/>
          </p:cNvCxnSpPr>
          <p:nvPr/>
        </p:nvCxnSpPr>
        <p:spPr>
          <a:xfrm flipV="1">
            <a:off x="9030049" y="2280554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882E05D0-4581-4D8C-E696-41F903A444B3}"/>
              </a:ext>
            </a:extLst>
          </p:cNvPr>
          <p:cNvCxnSpPr>
            <a:cxnSpLocks/>
          </p:cNvCxnSpPr>
          <p:nvPr/>
        </p:nvCxnSpPr>
        <p:spPr>
          <a:xfrm flipV="1">
            <a:off x="9520587" y="2307162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5B5FD6C0-7205-13BF-41A7-5E29A6C1908B}"/>
              </a:ext>
            </a:extLst>
          </p:cNvPr>
          <p:cNvSpPr txBox="1"/>
          <p:nvPr/>
        </p:nvSpPr>
        <p:spPr>
          <a:xfrm>
            <a:off x="7918660" y="2529582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08CF1A83-778A-BF2D-F722-9E62F753B68D}"/>
              </a:ext>
            </a:extLst>
          </p:cNvPr>
          <p:cNvCxnSpPr>
            <a:cxnSpLocks/>
          </p:cNvCxnSpPr>
          <p:nvPr/>
        </p:nvCxnSpPr>
        <p:spPr>
          <a:xfrm flipV="1">
            <a:off x="7323169" y="2252432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43E84F12-D6CA-FB22-04CF-256D3E5261D3}"/>
              </a:ext>
            </a:extLst>
          </p:cNvPr>
          <p:cNvCxnSpPr>
            <a:cxnSpLocks/>
          </p:cNvCxnSpPr>
          <p:nvPr/>
        </p:nvCxnSpPr>
        <p:spPr>
          <a:xfrm flipV="1">
            <a:off x="7793978" y="2275098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A4E96502-3F33-33BF-A27B-A6979EA89637}"/>
              </a:ext>
            </a:extLst>
          </p:cNvPr>
          <p:cNvCxnSpPr>
            <a:cxnSpLocks/>
          </p:cNvCxnSpPr>
          <p:nvPr/>
        </p:nvCxnSpPr>
        <p:spPr>
          <a:xfrm flipV="1">
            <a:off x="6908830" y="2280554"/>
            <a:ext cx="0" cy="9369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E910B068-CE95-4530-974B-BEE4278439F4}"/>
              </a:ext>
            </a:extLst>
          </p:cNvPr>
          <p:cNvCxnSpPr>
            <a:cxnSpLocks/>
          </p:cNvCxnSpPr>
          <p:nvPr/>
        </p:nvCxnSpPr>
        <p:spPr>
          <a:xfrm flipV="1">
            <a:off x="8445848" y="2280554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3DFEF5A9-E9D0-B9A0-DD8F-E643B05BD420}"/>
              </a:ext>
            </a:extLst>
          </p:cNvPr>
          <p:cNvCxnSpPr>
            <a:cxnSpLocks/>
          </p:cNvCxnSpPr>
          <p:nvPr/>
        </p:nvCxnSpPr>
        <p:spPr>
          <a:xfrm>
            <a:off x="11259300" y="4740734"/>
            <a:ext cx="44344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楕円 157">
            <a:extLst>
              <a:ext uri="{FF2B5EF4-FFF2-40B4-BE49-F238E27FC236}">
                <a16:creationId xmlns:a16="http://schemas.microsoft.com/office/drawing/2014/main" id="{C2C9AD83-35CD-08DA-2679-43CA4CD4A4CE}"/>
              </a:ext>
            </a:extLst>
          </p:cNvPr>
          <p:cNvSpPr/>
          <p:nvPr/>
        </p:nvSpPr>
        <p:spPr>
          <a:xfrm>
            <a:off x="11686489" y="4672112"/>
            <a:ext cx="131361" cy="1205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61076A44-5287-3419-CA8B-8DE75612E258}"/>
              </a:ext>
            </a:extLst>
          </p:cNvPr>
          <p:cNvCxnSpPr>
            <a:cxnSpLocks/>
          </p:cNvCxnSpPr>
          <p:nvPr/>
        </p:nvCxnSpPr>
        <p:spPr>
          <a:xfrm flipV="1">
            <a:off x="11263569" y="4037760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84BB0608-F59E-FDE7-4045-DC402AA84935}"/>
              </a:ext>
            </a:extLst>
          </p:cNvPr>
          <p:cNvCxnSpPr>
            <a:cxnSpLocks/>
          </p:cNvCxnSpPr>
          <p:nvPr/>
        </p:nvCxnSpPr>
        <p:spPr>
          <a:xfrm flipV="1">
            <a:off x="11152796" y="4046648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9F1EED40-F5C2-5290-0515-45FFEFBA84EC}"/>
              </a:ext>
            </a:extLst>
          </p:cNvPr>
          <p:cNvCxnSpPr>
            <a:cxnSpLocks/>
          </p:cNvCxnSpPr>
          <p:nvPr/>
        </p:nvCxnSpPr>
        <p:spPr>
          <a:xfrm flipH="1">
            <a:off x="10791654" y="474302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6B172836-5DFB-926D-52EB-F8B9094DE0ED}"/>
              </a:ext>
            </a:extLst>
          </p:cNvPr>
          <p:cNvCxnSpPr>
            <a:cxnSpLocks/>
          </p:cNvCxnSpPr>
          <p:nvPr/>
        </p:nvCxnSpPr>
        <p:spPr>
          <a:xfrm flipH="1" flipV="1">
            <a:off x="10581624" y="4491787"/>
            <a:ext cx="229868" cy="26077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B8630B7F-23B5-3A15-C887-3597CC93436D}"/>
              </a:ext>
            </a:extLst>
          </p:cNvPr>
          <p:cNvCxnSpPr>
            <a:cxnSpLocks/>
          </p:cNvCxnSpPr>
          <p:nvPr/>
        </p:nvCxnSpPr>
        <p:spPr>
          <a:xfrm flipH="1">
            <a:off x="9394979" y="4488353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43CEBF9D-0027-EF24-C723-4A36B9E03055}"/>
              </a:ext>
            </a:extLst>
          </p:cNvPr>
          <p:cNvCxnSpPr>
            <a:cxnSpLocks/>
          </p:cNvCxnSpPr>
          <p:nvPr/>
        </p:nvCxnSpPr>
        <p:spPr>
          <a:xfrm>
            <a:off x="10718471" y="3218292"/>
            <a:ext cx="13184" cy="254234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D315ED3C-FA6F-D487-E946-E6470690BBE7}"/>
              </a:ext>
            </a:extLst>
          </p:cNvPr>
          <p:cNvCxnSpPr>
            <a:cxnSpLocks/>
          </p:cNvCxnSpPr>
          <p:nvPr/>
        </p:nvCxnSpPr>
        <p:spPr>
          <a:xfrm>
            <a:off x="11259300" y="3218292"/>
            <a:ext cx="0" cy="78937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83F215B-195F-673D-4582-7BA0AA8BA70E}"/>
              </a:ext>
            </a:extLst>
          </p:cNvPr>
          <p:cNvCxnSpPr>
            <a:cxnSpLocks/>
          </p:cNvCxnSpPr>
          <p:nvPr/>
        </p:nvCxnSpPr>
        <p:spPr>
          <a:xfrm>
            <a:off x="9017764" y="3218293"/>
            <a:ext cx="0" cy="23077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95968934-BFC5-96B6-D85E-BC0EBE1AD4B7}"/>
              </a:ext>
            </a:extLst>
          </p:cNvPr>
          <p:cNvCxnSpPr>
            <a:cxnSpLocks/>
          </p:cNvCxnSpPr>
          <p:nvPr/>
        </p:nvCxnSpPr>
        <p:spPr>
          <a:xfrm flipH="1">
            <a:off x="7309985" y="3218292"/>
            <a:ext cx="899" cy="2307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5CDC6A6A-B49C-2CD6-1B35-4DBB44733874}"/>
              </a:ext>
            </a:extLst>
          </p:cNvPr>
          <p:cNvSpPr/>
          <p:nvPr/>
        </p:nvSpPr>
        <p:spPr>
          <a:xfrm>
            <a:off x="5543902" y="3330110"/>
            <a:ext cx="533065" cy="243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EAC1A25-036A-E375-BB02-0AB8D5B78E4D}"/>
              </a:ext>
            </a:extLst>
          </p:cNvPr>
          <p:cNvSpPr txBox="1"/>
          <p:nvPr/>
        </p:nvSpPr>
        <p:spPr>
          <a:xfrm>
            <a:off x="5499342" y="4412113"/>
            <a:ext cx="651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SiO2</a:t>
            </a:r>
            <a:endParaRPr kumimoji="1" lang="ja-JP" altLang="en-US" sz="1600" b="1" dirty="0"/>
          </a:p>
        </p:txBody>
      </p: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id="{9F73ECFB-6D60-425D-F71A-32899E43BEBA}"/>
              </a:ext>
            </a:extLst>
          </p:cNvPr>
          <p:cNvCxnSpPr>
            <a:cxnSpLocks/>
          </p:cNvCxnSpPr>
          <p:nvPr/>
        </p:nvCxnSpPr>
        <p:spPr>
          <a:xfrm flipH="1" flipV="1">
            <a:off x="8422269" y="3465796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FB42BB95-56DB-E302-E535-7AEE457E4587}"/>
              </a:ext>
            </a:extLst>
          </p:cNvPr>
          <p:cNvCxnSpPr>
            <a:cxnSpLocks/>
          </p:cNvCxnSpPr>
          <p:nvPr/>
        </p:nvCxnSpPr>
        <p:spPr>
          <a:xfrm flipH="1" flipV="1">
            <a:off x="8745660" y="3599832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A258239-6FC7-4851-226B-A475003D059A}"/>
              </a:ext>
            </a:extLst>
          </p:cNvPr>
          <p:cNvCxnSpPr>
            <a:cxnSpLocks/>
          </p:cNvCxnSpPr>
          <p:nvPr/>
        </p:nvCxnSpPr>
        <p:spPr>
          <a:xfrm flipH="1" flipV="1">
            <a:off x="9149128" y="4350057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>
            <a:extLst>
              <a:ext uri="{FF2B5EF4-FFF2-40B4-BE49-F238E27FC236}">
                <a16:creationId xmlns:a16="http://schemas.microsoft.com/office/drawing/2014/main" id="{0A893FA1-C153-54FD-FBBB-36B22B382CE2}"/>
              </a:ext>
            </a:extLst>
          </p:cNvPr>
          <p:cNvCxnSpPr>
            <a:cxnSpLocks/>
          </p:cNvCxnSpPr>
          <p:nvPr/>
        </p:nvCxnSpPr>
        <p:spPr>
          <a:xfrm flipV="1">
            <a:off x="11149442" y="5288224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825167A2-EE9F-3FA7-3448-27EC013EBFC2}"/>
              </a:ext>
            </a:extLst>
          </p:cNvPr>
          <p:cNvCxnSpPr>
            <a:cxnSpLocks/>
          </p:cNvCxnSpPr>
          <p:nvPr/>
        </p:nvCxnSpPr>
        <p:spPr>
          <a:xfrm flipH="1">
            <a:off x="10781762" y="5952219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>
            <a:extLst>
              <a:ext uri="{FF2B5EF4-FFF2-40B4-BE49-F238E27FC236}">
                <a16:creationId xmlns:a16="http://schemas.microsoft.com/office/drawing/2014/main" id="{EE49ED1B-90BF-2AEF-590E-D1C5EED0CECF}"/>
              </a:ext>
            </a:extLst>
          </p:cNvPr>
          <p:cNvCxnSpPr>
            <a:cxnSpLocks/>
          </p:cNvCxnSpPr>
          <p:nvPr/>
        </p:nvCxnSpPr>
        <p:spPr>
          <a:xfrm flipH="1" flipV="1">
            <a:off x="10578292" y="5717599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D177CF22-DD52-8FA0-D911-2B5F9D0050F7}"/>
              </a:ext>
            </a:extLst>
          </p:cNvPr>
          <p:cNvCxnSpPr>
            <a:cxnSpLocks/>
          </p:cNvCxnSpPr>
          <p:nvPr/>
        </p:nvCxnSpPr>
        <p:spPr>
          <a:xfrm flipH="1">
            <a:off x="9391625" y="5729929"/>
            <a:ext cx="1210072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1B3FD080-D1C9-58BE-18F9-DFCB7C113FC2}"/>
              </a:ext>
            </a:extLst>
          </p:cNvPr>
          <p:cNvCxnSpPr>
            <a:cxnSpLocks/>
          </p:cNvCxnSpPr>
          <p:nvPr/>
        </p:nvCxnSpPr>
        <p:spPr>
          <a:xfrm flipH="1">
            <a:off x="7746218" y="4691071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ECC5FC94-455F-9729-9FDB-3074EDD0FD4D}"/>
              </a:ext>
            </a:extLst>
          </p:cNvPr>
          <p:cNvCxnSpPr>
            <a:cxnSpLocks/>
          </p:cNvCxnSpPr>
          <p:nvPr/>
        </p:nvCxnSpPr>
        <p:spPr>
          <a:xfrm flipH="1" flipV="1">
            <a:off x="8362880" y="4682595"/>
            <a:ext cx="367456" cy="15881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923E6640-FCA7-1785-D206-BA47D6A03912}"/>
              </a:ext>
            </a:extLst>
          </p:cNvPr>
          <p:cNvCxnSpPr>
            <a:cxnSpLocks/>
          </p:cNvCxnSpPr>
          <p:nvPr/>
        </p:nvCxnSpPr>
        <p:spPr>
          <a:xfrm flipH="1" flipV="1">
            <a:off x="8742306" y="4841408"/>
            <a:ext cx="422354" cy="763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4B972F17-6D14-F2FB-62C3-47C73A15C4C1}"/>
              </a:ext>
            </a:extLst>
          </p:cNvPr>
          <p:cNvCxnSpPr>
            <a:cxnSpLocks/>
          </p:cNvCxnSpPr>
          <p:nvPr/>
        </p:nvCxnSpPr>
        <p:spPr>
          <a:xfrm flipH="1" flipV="1">
            <a:off x="9145774" y="5591633"/>
            <a:ext cx="311421" cy="1340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2B5BDFBC-DDFC-67EF-3968-D4504C95FA57}"/>
              </a:ext>
            </a:extLst>
          </p:cNvPr>
          <p:cNvCxnSpPr>
            <a:cxnSpLocks/>
          </p:cNvCxnSpPr>
          <p:nvPr/>
        </p:nvCxnSpPr>
        <p:spPr>
          <a:xfrm flipV="1">
            <a:off x="7607042" y="4692748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C94B03A3-16B5-CBCA-8977-CA59C10239B8}"/>
              </a:ext>
            </a:extLst>
          </p:cNvPr>
          <p:cNvCxnSpPr>
            <a:cxnSpLocks/>
          </p:cNvCxnSpPr>
          <p:nvPr/>
        </p:nvCxnSpPr>
        <p:spPr>
          <a:xfrm flipH="1">
            <a:off x="6120935" y="5464915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1E11487B-9787-C04E-88EF-654D62B23A2E}"/>
              </a:ext>
            </a:extLst>
          </p:cNvPr>
          <p:cNvSpPr txBox="1"/>
          <p:nvPr/>
        </p:nvSpPr>
        <p:spPr>
          <a:xfrm>
            <a:off x="6045178" y="325029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2CA12E8D-BA85-E926-5D57-9C09E551E529}"/>
              </a:ext>
            </a:extLst>
          </p:cNvPr>
          <p:cNvSpPr txBox="1"/>
          <p:nvPr/>
        </p:nvSpPr>
        <p:spPr>
          <a:xfrm>
            <a:off x="6400151" y="324328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5060C1B-8F55-E1AB-F4A4-6D4D44792A0E}"/>
              </a:ext>
            </a:extLst>
          </p:cNvPr>
          <p:cNvSpPr txBox="1"/>
          <p:nvPr/>
        </p:nvSpPr>
        <p:spPr>
          <a:xfrm>
            <a:off x="6750932" y="325029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58BA22DA-345B-BAF8-3B15-E25F085F12B9}"/>
              </a:ext>
            </a:extLst>
          </p:cNvPr>
          <p:cNvSpPr txBox="1"/>
          <p:nvPr/>
        </p:nvSpPr>
        <p:spPr>
          <a:xfrm>
            <a:off x="11249736" y="430319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FCA34DC3-61D0-EC8B-FE64-8FD8E0DCCAF8}"/>
              </a:ext>
            </a:extLst>
          </p:cNvPr>
          <p:cNvSpPr txBox="1"/>
          <p:nvPr/>
        </p:nvSpPr>
        <p:spPr>
          <a:xfrm>
            <a:off x="7720494" y="4627563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9BAE28FB-CE49-0986-DDDE-CE137D3B9F27}"/>
              </a:ext>
            </a:extLst>
          </p:cNvPr>
          <p:cNvSpPr txBox="1"/>
          <p:nvPr/>
        </p:nvSpPr>
        <p:spPr>
          <a:xfrm>
            <a:off x="8090433" y="4648407"/>
            <a:ext cx="87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h+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B7AD242E-B982-33EF-857C-003AA6639599}"/>
              </a:ext>
            </a:extLst>
          </p:cNvPr>
          <p:cNvSpPr txBox="1"/>
          <p:nvPr/>
        </p:nvSpPr>
        <p:spPr>
          <a:xfrm>
            <a:off x="9499348" y="401891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CD23B9D9-A729-5CF9-551D-C75D6FD756C9}"/>
              </a:ext>
            </a:extLst>
          </p:cNvPr>
          <p:cNvSpPr txBox="1"/>
          <p:nvPr/>
        </p:nvSpPr>
        <p:spPr>
          <a:xfrm>
            <a:off x="9895750" y="399841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999B4E80-5B52-6738-3D96-88B65EF928B3}"/>
              </a:ext>
            </a:extLst>
          </p:cNvPr>
          <p:cNvSpPr txBox="1"/>
          <p:nvPr/>
        </p:nvSpPr>
        <p:spPr>
          <a:xfrm>
            <a:off x="10265934" y="400766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1E82615A-10AA-20E3-1E31-7D9938AB6DA5}"/>
              </a:ext>
            </a:extLst>
          </p:cNvPr>
          <p:cNvSpPr txBox="1"/>
          <p:nvPr/>
        </p:nvSpPr>
        <p:spPr>
          <a:xfrm>
            <a:off x="10737731" y="404330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660409B1-11EA-7C5E-C44B-031603472C02}"/>
              </a:ext>
            </a:extLst>
          </p:cNvPr>
          <p:cNvSpPr txBox="1"/>
          <p:nvPr/>
        </p:nvSpPr>
        <p:spPr>
          <a:xfrm>
            <a:off x="11208092" y="408332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96" name="直線コネクタ 195">
            <a:extLst>
              <a:ext uri="{FF2B5EF4-FFF2-40B4-BE49-F238E27FC236}">
                <a16:creationId xmlns:a16="http://schemas.microsoft.com/office/drawing/2014/main" id="{78B931B6-2220-57E9-7E15-F3E730AE7944}"/>
              </a:ext>
            </a:extLst>
          </p:cNvPr>
          <p:cNvCxnSpPr>
            <a:cxnSpLocks/>
          </p:cNvCxnSpPr>
          <p:nvPr/>
        </p:nvCxnSpPr>
        <p:spPr>
          <a:xfrm flipV="1">
            <a:off x="7010702" y="5325434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コネクタ 196">
            <a:extLst>
              <a:ext uri="{FF2B5EF4-FFF2-40B4-BE49-F238E27FC236}">
                <a16:creationId xmlns:a16="http://schemas.microsoft.com/office/drawing/2014/main" id="{814558B5-9EA6-C11D-2E88-CE1ACF3C8217}"/>
              </a:ext>
            </a:extLst>
          </p:cNvPr>
          <p:cNvCxnSpPr>
            <a:cxnSpLocks/>
          </p:cNvCxnSpPr>
          <p:nvPr/>
        </p:nvCxnSpPr>
        <p:spPr>
          <a:xfrm flipV="1">
            <a:off x="7270511" y="4829524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コネクタ 197">
            <a:extLst>
              <a:ext uri="{FF2B5EF4-FFF2-40B4-BE49-F238E27FC236}">
                <a16:creationId xmlns:a16="http://schemas.microsoft.com/office/drawing/2014/main" id="{D8887C97-1AF7-4373-59A6-71C434350990}"/>
              </a:ext>
            </a:extLst>
          </p:cNvPr>
          <p:cNvCxnSpPr>
            <a:cxnSpLocks/>
          </p:cNvCxnSpPr>
          <p:nvPr/>
        </p:nvCxnSpPr>
        <p:spPr>
          <a:xfrm flipH="1">
            <a:off x="7746085" y="3471880"/>
            <a:ext cx="697704" cy="924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9D8A72B6-5ACE-B729-8FFB-DEEF1C73FB1D}"/>
              </a:ext>
            </a:extLst>
          </p:cNvPr>
          <p:cNvCxnSpPr>
            <a:cxnSpLocks/>
          </p:cNvCxnSpPr>
          <p:nvPr/>
        </p:nvCxnSpPr>
        <p:spPr>
          <a:xfrm flipV="1">
            <a:off x="7606909" y="3473557"/>
            <a:ext cx="178714" cy="14836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>
            <a:extLst>
              <a:ext uri="{FF2B5EF4-FFF2-40B4-BE49-F238E27FC236}">
                <a16:creationId xmlns:a16="http://schemas.microsoft.com/office/drawing/2014/main" id="{103E1FC5-D855-BF5C-56E0-3F838F3C4659}"/>
              </a:ext>
            </a:extLst>
          </p:cNvPr>
          <p:cNvCxnSpPr>
            <a:cxnSpLocks/>
          </p:cNvCxnSpPr>
          <p:nvPr/>
        </p:nvCxnSpPr>
        <p:spPr>
          <a:xfrm flipH="1">
            <a:off x="6120802" y="4245724"/>
            <a:ext cx="912171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コネクタ 200">
            <a:extLst>
              <a:ext uri="{FF2B5EF4-FFF2-40B4-BE49-F238E27FC236}">
                <a16:creationId xmlns:a16="http://schemas.microsoft.com/office/drawing/2014/main" id="{F5416F5D-AC75-2F0D-B1DC-E985589DA859}"/>
              </a:ext>
            </a:extLst>
          </p:cNvPr>
          <p:cNvCxnSpPr>
            <a:cxnSpLocks/>
          </p:cNvCxnSpPr>
          <p:nvPr/>
        </p:nvCxnSpPr>
        <p:spPr>
          <a:xfrm flipV="1">
            <a:off x="7010569" y="4106243"/>
            <a:ext cx="279589" cy="1436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6119D20B-7ECB-6E12-0A66-C66DABC14246}"/>
              </a:ext>
            </a:extLst>
          </p:cNvPr>
          <p:cNvCxnSpPr>
            <a:cxnSpLocks/>
          </p:cNvCxnSpPr>
          <p:nvPr/>
        </p:nvCxnSpPr>
        <p:spPr>
          <a:xfrm flipV="1">
            <a:off x="7270378" y="3610333"/>
            <a:ext cx="346006" cy="50279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062BE45A-57E8-FDEE-0542-6037DF0B4B2B}"/>
              </a:ext>
            </a:extLst>
          </p:cNvPr>
          <p:cNvCxnSpPr>
            <a:cxnSpLocks/>
          </p:cNvCxnSpPr>
          <p:nvPr/>
        </p:nvCxnSpPr>
        <p:spPr>
          <a:xfrm flipH="1">
            <a:off x="5508470" y="3170048"/>
            <a:ext cx="5735403" cy="978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>
            <a:extLst>
              <a:ext uri="{FF2B5EF4-FFF2-40B4-BE49-F238E27FC236}">
                <a16:creationId xmlns:a16="http://schemas.microsoft.com/office/drawing/2014/main" id="{50E23F84-3F89-D003-3D07-07F77AA508F2}"/>
              </a:ext>
            </a:extLst>
          </p:cNvPr>
          <p:cNvCxnSpPr>
            <a:cxnSpLocks/>
          </p:cNvCxnSpPr>
          <p:nvPr/>
        </p:nvCxnSpPr>
        <p:spPr>
          <a:xfrm flipH="1">
            <a:off x="5539618" y="2239907"/>
            <a:ext cx="5671319" cy="312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CC8EE306-C33D-3EE8-405C-C5295775E8EF}"/>
              </a:ext>
            </a:extLst>
          </p:cNvPr>
          <p:cNvSpPr txBox="1"/>
          <p:nvPr/>
        </p:nvSpPr>
        <p:spPr>
          <a:xfrm>
            <a:off x="6156671" y="352541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12D65852-9382-BCEF-0AB8-2D5E98C040D2}"/>
              </a:ext>
            </a:extLst>
          </p:cNvPr>
          <p:cNvSpPr txBox="1"/>
          <p:nvPr/>
        </p:nvSpPr>
        <p:spPr>
          <a:xfrm>
            <a:off x="6566497" y="353947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F11BA563-CDEB-8221-95D5-95219FCA385E}"/>
              </a:ext>
            </a:extLst>
          </p:cNvPr>
          <p:cNvSpPr txBox="1"/>
          <p:nvPr/>
        </p:nvSpPr>
        <p:spPr>
          <a:xfrm>
            <a:off x="6946291" y="354010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385BD15A-718B-EAD8-741F-8A7181C44C85}"/>
              </a:ext>
            </a:extLst>
          </p:cNvPr>
          <p:cNvSpPr txBox="1"/>
          <p:nvPr/>
        </p:nvSpPr>
        <p:spPr>
          <a:xfrm>
            <a:off x="6047862" y="379794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B28D8AA2-64FA-2462-0372-B5405D091E6B}"/>
              </a:ext>
            </a:extLst>
          </p:cNvPr>
          <p:cNvSpPr txBox="1"/>
          <p:nvPr/>
        </p:nvSpPr>
        <p:spPr>
          <a:xfrm>
            <a:off x="6397033" y="378257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D95AED76-0794-6CF8-8354-F9BE7573C7D0}"/>
              </a:ext>
            </a:extLst>
          </p:cNvPr>
          <p:cNvSpPr txBox="1"/>
          <p:nvPr/>
        </p:nvSpPr>
        <p:spPr>
          <a:xfrm>
            <a:off x="6778102" y="376650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1" name="テキスト ボックス 210">
            <a:extLst>
              <a:ext uri="{FF2B5EF4-FFF2-40B4-BE49-F238E27FC236}">
                <a16:creationId xmlns:a16="http://schemas.microsoft.com/office/drawing/2014/main" id="{2DFC20A2-20E8-EC85-D571-0E57162874ED}"/>
              </a:ext>
            </a:extLst>
          </p:cNvPr>
          <p:cNvSpPr txBox="1"/>
          <p:nvPr/>
        </p:nvSpPr>
        <p:spPr>
          <a:xfrm>
            <a:off x="7234038" y="326632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E3C3C370-4EF8-46AC-0555-54B286B4934B}"/>
              </a:ext>
            </a:extLst>
          </p:cNvPr>
          <p:cNvSpPr txBox="1"/>
          <p:nvPr/>
        </p:nvSpPr>
        <p:spPr>
          <a:xfrm>
            <a:off x="9147948" y="400075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C806668C-1623-0866-F49E-3570EA723A54}"/>
              </a:ext>
            </a:extLst>
          </p:cNvPr>
          <p:cNvSpPr txBox="1"/>
          <p:nvPr/>
        </p:nvSpPr>
        <p:spPr>
          <a:xfrm>
            <a:off x="11312996" y="4750667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CF4C922B-B212-2851-CC92-DE8A108ACA0C}"/>
              </a:ext>
            </a:extLst>
          </p:cNvPr>
          <p:cNvSpPr txBox="1"/>
          <p:nvPr/>
        </p:nvSpPr>
        <p:spPr>
          <a:xfrm>
            <a:off x="10734525" y="428376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1225B8BF-E627-A0EE-6338-1BF9237BB86F}"/>
              </a:ext>
            </a:extLst>
          </p:cNvPr>
          <p:cNvCxnSpPr>
            <a:cxnSpLocks/>
          </p:cNvCxnSpPr>
          <p:nvPr/>
        </p:nvCxnSpPr>
        <p:spPr>
          <a:xfrm flipH="1">
            <a:off x="7121313" y="4230654"/>
            <a:ext cx="1400959" cy="2770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矢印コネクタ 217">
            <a:extLst>
              <a:ext uri="{FF2B5EF4-FFF2-40B4-BE49-F238E27FC236}">
                <a16:creationId xmlns:a16="http://schemas.microsoft.com/office/drawing/2014/main" id="{CFADDED5-F417-E0BE-D32B-2DDAE736E82E}"/>
              </a:ext>
            </a:extLst>
          </p:cNvPr>
          <p:cNvCxnSpPr/>
          <p:nvPr/>
        </p:nvCxnSpPr>
        <p:spPr>
          <a:xfrm>
            <a:off x="8038264" y="3486065"/>
            <a:ext cx="13064" cy="72947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27319BBF-1F43-B164-77CA-BBF8EC392C3C}"/>
              </a:ext>
            </a:extLst>
          </p:cNvPr>
          <p:cNvSpPr txBox="1"/>
          <p:nvPr/>
        </p:nvSpPr>
        <p:spPr>
          <a:xfrm>
            <a:off x="7445830" y="3655994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000" b="1" dirty="0" err="1">
                <a:solidFill>
                  <a:schemeClr val="accent1"/>
                </a:solidFill>
              </a:rPr>
              <a:t>V</a:t>
            </a:r>
            <a:r>
              <a:rPr kumimoji="1" lang="en-US" altLang="ja-JP" sz="1100" b="1" dirty="0" err="1">
                <a:solidFill>
                  <a:schemeClr val="accent1"/>
                </a:solidFill>
              </a:rPr>
              <a:t>Barrier</a:t>
            </a:r>
            <a:endParaRPr kumimoji="1" lang="en-US" altLang="ja-JP" sz="1100" b="1" dirty="0">
              <a:solidFill>
                <a:schemeClr val="accent1"/>
              </a:solidFill>
            </a:endParaRPr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AB7BB7E4-143C-11BA-3F6B-43404D62CF40}"/>
              </a:ext>
            </a:extLst>
          </p:cNvPr>
          <p:cNvSpPr txBox="1"/>
          <p:nvPr/>
        </p:nvSpPr>
        <p:spPr>
          <a:xfrm>
            <a:off x="2370653" y="3223841"/>
            <a:ext cx="7414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浮遊状態の受光面の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層を空乏化するには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受光面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層の電位が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深くなる必要がある。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7BE3304C-7C07-10A9-093B-5516A551AC2B}"/>
              </a:ext>
            </a:extLst>
          </p:cNvPr>
          <p:cNvSpPr txBox="1"/>
          <p:nvPr/>
        </p:nvSpPr>
        <p:spPr>
          <a:xfrm>
            <a:off x="4267121" y="69132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NPNN+ Double </a:t>
            </a:r>
            <a:r>
              <a:rPr kumimoji="1" lang="ja-JP" altLang="en-US" b="1" dirty="0">
                <a:solidFill>
                  <a:schemeClr val="accent1"/>
                </a:solidFill>
              </a:rPr>
              <a:t>接合型受光素子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CE047DB3-8DEB-5C73-7241-DF07E3E2C7EE}"/>
              </a:ext>
            </a:extLst>
          </p:cNvPr>
          <p:cNvSpPr txBox="1"/>
          <p:nvPr/>
        </p:nvSpPr>
        <p:spPr>
          <a:xfrm>
            <a:off x="257056" y="88709"/>
            <a:ext cx="368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表面が浮状態 </a:t>
            </a:r>
            <a:r>
              <a:rPr kumimoji="1" lang="en-US" altLang="ja-JP" b="1" dirty="0">
                <a:solidFill>
                  <a:schemeClr val="accent1"/>
                </a:solidFill>
              </a:rPr>
              <a:t>( Floating Surface )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AF7E73D9-E02A-AB3D-F5DF-ED0D119E5A6B}"/>
              </a:ext>
            </a:extLst>
          </p:cNvPr>
          <p:cNvSpPr txBox="1"/>
          <p:nvPr/>
        </p:nvSpPr>
        <p:spPr>
          <a:xfrm>
            <a:off x="379877" y="509759"/>
            <a:ext cx="681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（東芝</a:t>
            </a:r>
            <a:r>
              <a:rPr kumimoji="1" lang="en-US" altLang="ja-JP" b="1" dirty="0">
                <a:solidFill>
                  <a:schemeClr val="accent1"/>
                </a:solidFill>
              </a:rPr>
              <a:t>1977</a:t>
            </a:r>
            <a:r>
              <a:rPr kumimoji="1" lang="ja-JP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ja-JP" b="1" dirty="0">
                <a:solidFill>
                  <a:schemeClr val="accent1"/>
                </a:solidFill>
              </a:rPr>
              <a:t>)  JPA1978-1971 </a:t>
            </a:r>
            <a:r>
              <a:rPr kumimoji="1" lang="ja-JP" altLang="en-US" b="1" dirty="0">
                <a:solidFill>
                  <a:schemeClr val="accent1"/>
                </a:solidFill>
              </a:rPr>
              <a:t>特許 </a:t>
            </a:r>
            <a:r>
              <a:rPr kumimoji="1" lang="en-US" altLang="ja-JP" b="1" dirty="0">
                <a:solidFill>
                  <a:schemeClr val="accent1"/>
                </a:solidFill>
              </a:rPr>
              <a:t>on Vertical Overflow Drain (VOD)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302DF1EE-E543-C1C0-5001-51DACD48EC1A}"/>
              </a:ext>
            </a:extLst>
          </p:cNvPr>
          <p:cNvSpPr txBox="1"/>
          <p:nvPr/>
        </p:nvSpPr>
        <p:spPr>
          <a:xfrm>
            <a:off x="1283114" y="848709"/>
            <a:ext cx="5655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VOD</a:t>
            </a:r>
            <a:r>
              <a:rPr kumimoji="1" lang="ja-JP" altLang="en-US" b="1" dirty="0"/>
              <a:t> </a:t>
            </a:r>
            <a:r>
              <a:rPr kumimoji="1" lang="ja-JP" altLang="en-US" sz="1600" b="1" dirty="0"/>
              <a:t>として機能するが電子シャッター機能はない。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1874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6CF37097-62C4-BB61-E40A-CE00F107B6DE}"/>
              </a:ext>
            </a:extLst>
          </p:cNvPr>
          <p:cNvSpPr txBox="1"/>
          <p:nvPr/>
        </p:nvSpPr>
        <p:spPr>
          <a:xfrm>
            <a:off x="4267121" y="69132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NPNN+ Double </a:t>
            </a:r>
            <a:r>
              <a:rPr kumimoji="1" lang="ja-JP" altLang="en-US" b="1" dirty="0">
                <a:solidFill>
                  <a:schemeClr val="accent1"/>
                </a:solidFill>
              </a:rPr>
              <a:t>接合型受光素子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B779C726-B655-1BFD-54E8-2FD3E57AA873}"/>
              </a:ext>
            </a:extLst>
          </p:cNvPr>
          <p:cNvSpPr txBox="1"/>
          <p:nvPr/>
        </p:nvSpPr>
        <p:spPr>
          <a:xfrm>
            <a:off x="257056" y="88709"/>
            <a:ext cx="368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表面が浮状態 </a:t>
            </a:r>
            <a:r>
              <a:rPr kumimoji="1" lang="en-US" altLang="ja-JP" b="1" dirty="0">
                <a:solidFill>
                  <a:schemeClr val="accent1"/>
                </a:solidFill>
              </a:rPr>
              <a:t>( Floating Surface ) 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</a:p>
        </p:txBody>
      </p: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D6775CBC-2C44-5E4B-94E2-231ED4BE0577}"/>
              </a:ext>
            </a:extLst>
          </p:cNvPr>
          <p:cNvSpPr txBox="1"/>
          <p:nvPr/>
        </p:nvSpPr>
        <p:spPr>
          <a:xfrm>
            <a:off x="379877" y="509759"/>
            <a:ext cx="681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/>
                </a:solidFill>
              </a:rPr>
              <a:t>（東芝</a:t>
            </a:r>
            <a:r>
              <a:rPr kumimoji="1" lang="en-US" altLang="ja-JP" b="1" dirty="0">
                <a:solidFill>
                  <a:schemeClr val="accent1"/>
                </a:solidFill>
              </a:rPr>
              <a:t>1977</a:t>
            </a:r>
            <a:r>
              <a:rPr kumimoji="1" lang="ja-JP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ja-JP" b="1" dirty="0">
                <a:solidFill>
                  <a:schemeClr val="accent1"/>
                </a:solidFill>
              </a:rPr>
              <a:t>)  JPA1978-1971 </a:t>
            </a:r>
            <a:r>
              <a:rPr kumimoji="1" lang="ja-JP" altLang="en-US" b="1" dirty="0">
                <a:solidFill>
                  <a:schemeClr val="accent1"/>
                </a:solidFill>
              </a:rPr>
              <a:t>特許 </a:t>
            </a:r>
            <a:r>
              <a:rPr kumimoji="1" lang="en-US" altLang="ja-JP" b="1" dirty="0">
                <a:solidFill>
                  <a:schemeClr val="accent1"/>
                </a:solidFill>
              </a:rPr>
              <a:t>on Vertical Overflow Drain (VOD)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1BA7F23C-BDDD-4062-3F58-1CF0DA57ED50}"/>
              </a:ext>
            </a:extLst>
          </p:cNvPr>
          <p:cNvSpPr txBox="1"/>
          <p:nvPr/>
        </p:nvSpPr>
        <p:spPr>
          <a:xfrm>
            <a:off x="1283114" y="848709"/>
            <a:ext cx="5655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VOD</a:t>
            </a:r>
            <a:r>
              <a:rPr kumimoji="1" lang="ja-JP" altLang="en-US" b="1" dirty="0"/>
              <a:t> </a:t>
            </a:r>
            <a:r>
              <a:rPr kumimoji="1" lang="ja-JP" altLang="en-US" sz="1600" b="1" dirty="0"/>
              <a:t>として機能するが電子シャッター機能はない。</a:t>
            </a:r>
            <a:endParaRPr lang="ja-JP" altLang="en-US" dirty="0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4875B6C0-EC5C-35A1-F9AC-4B21E34765B2}"/>
              </a:ext>
            </a:extLst>
          </p:cNvPr>
          <p:cNvSpPr/>
          <p:nvPr/>
        </p:nvSpPr>
        <p:spPr>
          <a:xfrm>
            <a:off x="4996379" y="1720791"/>
            <a:ext cx="5806440" cy="944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06C1A084-20D5-0A68-DDE0-B6F057B60EED}"/>
              </a:ext>
            </a:extLst>
          </p:cNvPr>
          <p:cNvCxnSpPr>
            <a:cxnSpLocks/>
          </p:cNvCxnSpPr>
          <p:nvPr/>
        </p:nvCxnSpPr>
        <p:spPr>
          <a:xfrm flipV="1">
            <a:off x="10206701" y="168794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C856DC7D-A38F-51F9-87D2-190D4EB2D0EB}"/>
              </a:ext>
            </a:extLst>
          </p:cNvPr>
          <p:cNvSpPr txBox="1"/>
          <p:nvPr/>
        </p:nvSpPr>
        <p:spPr>
          <a:xfrm>
            <a:off x="9338204" y="1936969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60F6351-CD4E-1C95-A094-234D7134EE45}"/>
              </a:ext>
            </a:extLst>
          </p:cNvPr>
          <p:cNvSpPr txBox="1"/>
          <p:nvPr/>
        </p:nvSpPr>
        <p:spPr>
          <a:xfrm>
            <a:off x="10184476" y="1915895"/>
            <a:ext cx="63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N+</a:t>
            </a:r>
            <a:endParaRPr kumimoji="1" lang="ja-JP" altLang="en-US" b="1" dirty="0"/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00BD46B9-E001-1DE1-66D6-D5C09A904144}"/>
              </a:ext>
            </a:extLst>
          </p:cNvPr>
          <p:cNvSpPr/>
          <p:nvPr/>
        </p:nvSpPr>
        <p:spPr>
          <a:xfrm>
            <a:off x="6460359" y="1735898"/>
            <a:ext cx="2691195" cy="888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15C7B078-1460-AAB9-E878-5F02B1C445AB}"/>
              </a:ext>
            </a:extLst>
          </p:cNvPr>
          <p:cNvCxnSpPr>
            <a:cxnSpLocks/>
          </p:cNvCxnSpPr>
          <p:nvPr/>
        </p:nvCxnSpPr>
        <p:spPr>
          <a:xfrm flipV="1">
            <a:off x="8499821" y="168794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D1DBD4EA-9B52-626C-560C-593960FDEE0E}"/>
              </a:ext>
            </a:extLst>
          </p:cNvPr>
          <p:cNvCxnSpPr>
            <a:cxnSpLocks/>
          </p:cNvCxnSpPr>
          <p:nvPr/>
        </p:nvCxnSpPr>
        <p:spPr>
          <a:xfrm flipV="1">
            <a:off x="9157999" y="1695789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線コネクタ 220">
            <a:extLst>
              <a:ext uri="{FF2B5EF4-FFF2-40B4-BE49-F238E27FC236}">
                <a16:creationId xmlns:a16="http://schemas.microsoft.com/office/drawing/2014/main" id="{30877C50-4493-E2F9-072F-F3825BE72D86}"/>
              </a:ext>
            </a:extLst>
          </p:cNvPr>
          <p:cNvCxnSpPr>
            <a:cxnSpLocks/>
          </p:cNvCxnSpPr>
          <p:nvPr/>
        </p:nvCxnSpPr>
        <p:spPr>
          <a:xfrm flipV="1">
            <a:off x="10743089" y="4452827"/>
            <a:ext cx="0" cy="128967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コネクタ 221">
            <a:extLst>
              <a:ext uri="{FF2B5EF4-FFF2-40B4-BE49-F238E27FC236}">
                <a16:creationId xmlns:a16="http://schemas.microsoft.com/office/drawing/2014/main" id="{A9109351-F4AC-6F38-93EE-FC3959B9F8D6}"/>
              </a:ext>
            </a:extLst>
          </p:cNvPr>
          <p:cNvCxnSpPr>
            <a:cxnSpLocks/>
          </p:cNvCxnSpPr>
          <p:nvPr/>
        </p:nvCxnSpPr>
        <p:spPr>
          <a:xfrm flipV="1">
            <a:off x="10632316" y="4461715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コネクタ 222">
            <a:extLst>
              <a:ext uri="{FF2B5EF4-FFF2-40B4-BE49-F238E27FC236}">
                <a16:creationId xmlns:a16="http://schemas.microsoft.com/office/drawing/2014/main" id="{56E6464F-74E5-BC12-3DA6-51B9114D5F9F}"/>
              </a:ext>
            </a:extLst>
          </p:cNvPr>
          <p:cNvCxnSpPr>
            <a:cxnSpLocks/>
          </p:cNvCxnSpPr>
          <p:nvPr/>
        </p:nvCxnSpPr>
        <p:spPr>
          <a:xfrm flipH="1">
            <a:off x="10264636" y="5125710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線コネクタ 223">
            <a:extLst>
              <a:ext uri="{FF2B5EF4-FFF2-40B4-BE49-F238E27FC236}">
                <a16:creationId xmlns:a16="http://schemas.microsoft.com/office/drawing/2014/main" id="{B14C9C2E-29C1-2F86-1509-BCE979B3D1FD}"/>
              </a:ext>
            </a:extLst>
          </p:cNvPr>
          <p:cNvCxnSpPr>
            <a:cxnSpLocks/>
          </p:cNvCxnSpPr>
          <p:nvPr/>
        </p:nvCxnSpPr>
        <p:spPr>
          <a:xfrm flipH="1" flipV="1">
            <a:off x="10061166" y="4891090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CE07F8E4-945D-79D1-B559-EE4998F888D3}"/>
              </a:ext>
            </a:extLst>
          </p:cNvPr>
          <p:cNvCxnSpPr>
            <a:cxnSpLocks/>
          </p:cNvCxnSpPr>
          <p:nvPr/>
        </p:nvCxnSpPr>
        <p:spPr>
          <a:xfrm flipH="1" flipV="1">
            <a:off x="9138838" y="4899160"/>
            <a:ext cx="931654" cy="517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線コネクタ 225">
            <a:extLst>
              <a:ext uri="{FF2B5EF4-FFF2-40B4-BE49-F238E27FC236}">
                <a16:creationId xmlns:a16="http://schemas.microsoft.com/office/drawing/2014/main" id="{E2969A4A-2630-3ABB-9B47-E7CEF33803AE}"/>
              </a:ext>
            </a:extLst>
          </p:cNvPr>
          <p:cNvCxnSpPr>
            <a:cxnSpLocks/>
          </p:cNvCxnSpPr>
          <p:nvPr/>
        </p:nvCxnSpPr>
        <p:spPr>
          <a:xfrm flipH="1">
            <a:off x="10195492" y="2855667"/>
            <a:ext cx="5036" cy="328506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線コネクタ 226">
            <a:extLst>
              <a:ext uri="{FF2B5EF4-FFF2-40B4-BE49-F238E27FC236}">
                <a16:creationId xmlns:a16="http://schemas.microsoft.com/office/drawing/2014/main" id="{F31EB05A-D929-0A8C-A0AC-CCDCE8BFA947}"/>
              </a:ext>
            </a:extLst>
          </p:cNvPr>
          <p:cNvCxnSpPr>
            <a:cxnSpLocks/>
          </p:cNvCxnSpPr>
          <p:nvPr/>
        </p:nvCxnSpPr>
        <p:spPr>
          <a:xfrm flipH="1">
            <a:off x="10729256" y="2855667"/>
            <a:ext cx="12101" cy="15783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コネクタ 227">
            <a:extLst>
              <a:ext uri="{FF2B5EF4-FFF2-40B4-BE49-F238E27FC236}">
                <a16:creationId xmlns:a16="http://schemas.microsoft.com/office/drawing/2014/main" id="{0002A795-081F-165B-5C63-9403C110EF92}"/>
              </a:ext>
            </a:extLst>
          </p:cNvPr>
          <p:cNvCxnSpPr>
            <a:cxnSpLocks/>
          </p:cNvCxnSpPr>
          <p:nvPr/>
        </p:nvCxnSpPr>
        <p:spPr>
          <a:xfrm>
            <a:off x="8499821" y="2855668"/>
            <a:ext cx="8683" cy="27899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>
            <a:extLst>
              <a:ext uri="{FF2B5EF4-FFF2-40B4-BE49-F238E27FC236}">
                <a16:creationId xmlns:a16="http://schemas.microsoft.com/office/drawing/2014/main" id="{96CDCDD6-7288-73A3-324D-B0F514835691}"/>
              </a:ext>
            </a:extLst>
          </p:cNvPr>
          <p:cNvCxnSpPr>
            <a:cxnSpLocks/>
          </p:cNvCxnSpPr>
          <p:nvPr/>
        </p:nvCxnSpPr>
        <p:spPr>
          <a:xfrm>
            <a:off x="6792941" y="2887665"/>
            <a:ext cx="0" cy="15494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コネクタ 229">
            <a:extLst>
              <a:ext uri="{FF2B5EF4-FFF2-40B4-BE49-F238E27FC236}">
                <a16:creationId xmlns:a16="http://schemas.microsoft.com/office/drawing/2014/main" id="{B5BE1374-73B7-7607-EBE1-0D469EA363B9}"/>
              </a:ext>
            </a:extLst>
          </p:cNvPr>
          <p:cNvCxnSpPr>
            <a:cxnSpLocks/>
          </p:cNvCxnSpPr>
          <p:nvPr/>
        </p:nvCxnSpPr>
        <p:spPr>
          <a:xfrm flipH="1">
            <a:off x="6850004" y="3196609"/>
            <a:ext cx="286748" cy="175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線コネクタ 230">
            <a:extLst>
              <a:ext uri="{FF2B5EF4-FFF2-40B4-BE49-F238E27FC236}">
                <a16:creationId xmlns:a16="http://schemas.microsoft.com/office/drawing/2014/main" id="{2C289E09-D5B0-02AD-488D-D5444CF3D962}"/>
              </a:ext>
            </a:extLst>
          </p:cNvPr>
          <p:cNvCxnSpPr>
            <a:cxnSpLocks/>
          </p:cNvCxnSpPr>
          <p:nvPr/>
        </p:nvCxnSpPr>
        <p:spPr>
          <a:xfrm flipH="1" flipV="1">
            <a:off x="7081608" y="3181183"/>
            <a:ext cx="323487" cy="1260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線コネクタ 231">
            <a:extLst>
              <a:ext uri="{FF2B5EF4-FFF2-40B4-BE49-F238E27FC236}">
                <a16:creationId xmlns:a16="http://schemas.microsoft.com/office/drawing/2014/main" id="{A5189543-CBD7-24B0-9ACF-804E333ED12C}"/>
              </a:ext>
            </a:extLst>
          </p:cNvPr>
          <p:cNvCxnSpPr>
            <a:cxnSpLocks/>
          </p:cNvCxnSpPr>
          <p:nvPr/>
        </p:nvCxnSpPr>
        <p:spPr>
          <a:xfrm flipH="1" flipV="1">
            <a:off x="8863082" y="4785268"/>
            <a:ext cx="288472" cy="1210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線コネクタ 232">
            <a:extLst>
              <a:ext uri="{FF2B5EF4-FFF2-40B4-BE49-F238E27FC236}">
                <a16:creationId xmlns:a16="http://schemas.microsoft.com/office/drawing/2014/main" id="{60E735B9-36EA-1B91-44D4-0710F8BA57CA}"/>
              </a:ext>
            </a:extLst>
          </p:cNvPr>
          <p:cNvCxnSpPr>
            <a:cxnSpLocks/>
          </p:cNvCxnSpPr>
          <p:nvPr/>
        </p:nvCxnSpPr>
        <p:spPr>
          <a:xfrm flipV="1">
            <a:off x="6579230" y="3198115"/>
            <a:ext cx="297137" cy="1383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直線コネクタ 233">
            <a:extLst>
              <a:ext uri="{FF2B5EF4-FFF2-40B4-BE49-F238E27FC236}">
                <a16:creationId xmlns:a16="http://schemas.microsoft.com/office/drawing/2014/main" id="{7CC91E25-B139-20CD-DC7B-9F229809EAA5}"/>
              </a:ext>
            </a:extLst>
          </p:cNvPr>
          <p:cNvCxnSpPr>
            <a:cxnSpLocks/>
          </p:cNvCxnSpPr>
          <p:nvPr/>
        </p:nvCxnSpPr>
        <p:spPr>
          <a:xfrm flipH="1">
            <a:off x="5532026" y="3336451"/>
            <a:ext cx="103952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線コネクタ 234">
            <a:extLst>
              <a:ext uri="{FF2B5EF4-FFF2-40B4-BE49-F238E27FC236}">
                <a16:creationId xmlns:a16="http://schemas.microsoft.com/office/drawing/2014/main" id="{949AFA17-12CD-99F2-829B-F34CA295D808}"/>
              </a:ext>
            </a:extLst>
          </p:cNvPr>
          <p:cNvCxnSpPr>
            <a:cxnSpLocks/>
          </p:cNvCxnSpPr>
          <p:nvPr/>
        </p:nvCxnSpPr>
        <p:spPr>
          <a:xfrm flipV="1">
            <a:off x="10628962" y="5703291"/>
            <a:ext cx="106504" cy="69422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コネクタ 235">
            <a:extLst>
              <a:ext uri="{FF2B5EF4-FFF2-40B4-BE49-F238E27FC236}">
                <a16:creationId xmlns:a16="http://schemas.microsoft.com/office/drawing/2014/main" id="{18EF2A3B-B63F-4EF0-F90D-F6A7036C3E3B}"/>
              </a:ext>
            </a:extLst>
          </p:cNvPr>
          <p:cNvCxnSpPr>
            <a:cxnSpLocks/>
          </p:cNvCxnSpPr>
          <p:nvPr/>
        </p:nvCxnSpPr>
        <p:spPr>
          <a:xfrm flipH="1">
            <a:off x="10261282" y="6367286"/>
            <a:ext cx="36768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線コネクタ 236">
            <a:extLst>
              <a:ext uri="{FF2B5EF4-FFF2-40B4-BE49-F238E27FC236}">
                <a16:creationId xmlns:a16="http://schemas.microsoft.com/office/drawing/2014/main" id="{FE9FD22B-CAC2-F34E-85A8-A682EBD833CA}"/>
              </a:ext>
            </a:extLst>
          </p:cNvPr>
          <p:cNvCxnSpPr>
            <a:cxnSpLocks/>
          </p:cNvCxnSpPr>
          <p:nvPr/>
        </p:nvCxnSpPr>
        <p:spPr>
          <a:xfrm flipH="1" flipV="1">
            <a:off x="10057812" y="6132666"/>
            <a:ext cx="213362" cy="24033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コネクタ 237">
            <a:extLst>
              <a:ext uri="{FF2B5EF4-FFF2-40B4-BE49-F238E27FC236}">
                <a16:creationId xmlns:a16="http://schemas.microsoft.com/office/drawing/2014/main" id="{3BEF07D8-AB0F-0895-3797-54CCD6D99251}"/>
              </a:ext>
            </a:extLst>
          </p:cNvPr>
          <p:cNvCxnSpPr>
            <a:cxnSpLocks/>
          </p:cNvCxnSpPr>
          <p:nvPr/>
        </p:nvCxnSpPr>
        <p:spPr>
          <a:xfrm flipH="1">
            <a:off x="9214145" y="6132666"/>
            <a:ext cx="85634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>
            <a:extLst>
              <a:ext uri="{FF2B5EF4-FFF2-40B4-BE49-F238E27FC236}">
                <a16:creationId xmlns:a16="http://schemas.microsoft.com/office/drawing/2014/main" id="{649DA600-1872-FDAF-0E9D-6F21518362F0}"/>
              </a:ext>
            </a:extLst>
          </p:cNvPr>
          <p:cNvCxnSpPr>
            <a:cxnSpLocks/>
          </p:cNvCxnSpPr>
          <p:nvPr/>
        </p:nvCxnSpPr>
        <p:spPr>
          <a:xfrm flipH="1" flipV="1">
            <a:off x="7375548" y="3307224"/>
            <a:ext cx="364844" cy="3231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AC17EB0E-D581-D8BD-B749-AE5726BC1A72}"/>
              </a:ext>
            </a:extLst>
          </p:cNvPr>
          <p:cNvSpPr txBox="1"/>
          <p:nvPr/>
        </p:nvSpPr>
        <p:spPr>
          <a:xfrm>
            <a:off x="5572950" y="28876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1" name="テキスト ボックス 240">
            <a:extLst>
              <a:ext uri="{FF2B5EF4-FFF2-40B4-BE49-F238E27FC236}">
                <a16:creationId xmlns:a16="http://schemas.microsoft.com/office/drawing/2014/main" id="{9096039A-F425-C738-F9ED-839EF5E437A7}"/>
              </a:ext>
            </a:extLst>
          </p:cNvPr>
          <p:cNvSpPr txBox="1"/>
          <p:nvPr/>
        </p:nvSpPr>
        <p:spPr>
          <a:xfrm>
            <a:off x="5882208" y="288066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2" name="テキスト ボックス 241">
            <a:extLst>
              <a:ext uri="{FF2B5EF4-FFF2-40B4-BE49-F238E27FC236}">
                <a16:creationId xmlns:a16="http://schemas.microsoft.com/office/drawing/2014/main" id="{B8785BD5-D10F-E9ED-F335-55DD827AC72A}"/>
              </a:ext>
            </a:extLst>
          </p:cNvPr>
          <p:cNvSpPr txBox="1"/>
          <p:nvPr/>
        </p:nvSpPr>
        <p:spPr>
          <a:xfrm>
            <a:off x="6232989" y="2887665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F884E050-FC47-8526-A8B5-121952F54CA9}"/>
              </a:ext>
            </a:extLst>
          </p:cNvPr>
          <p:cNvSpPr txBox="1"/>
          <p:nvPr/>
        </p:nvSpPr>
        <p:spPr>
          <a:xfrm>
            <a:off x="10214045" y="469883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82CCA263-B4CF-35A2-D309-402888238681}"/>
              </a:ext>
            </a:extLst>
          </p:cNvPr>
          <p:cNvSpPr txBox="1"/>
          <p:nvPr/>
        </p:nvSpPr>
        <p:spPr>
          <a:xfrm>
            <a:off x="10729256" y="471826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5" name="テキスト ボックス 244">
            <a:extLst>
              <a:ext uri="{FF2B5EF4-FFF2-40B4-BE49-F238E27FC236}">
                <a16:creationId xmlns:a16="http://schemas.microsoft.com/office/drawing/2014/main" id="{61002848-1C1C-9602-B100-6220F76F52F4}"/>
              </a:ext>
            </a:extLst>
          </p:cNvPr>
          <p:cNvSpPr txBox="1"/>
          <p:nvPr/>
        </p:nvSpPr>
        <p:spPr>
          <a:xfrm>
            <a:off x="9025709" y="4429841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D8C52A83-8F0C-A670-74EC-30FB047E4946}"/>
              </a:ext>
            </a:extLst>
          </p:cNvPr>
          <p:cNvSpPr txBox="1"/>
          <p:nvPr/>
        </p:nvSpPr>
        <p:spPr>
          <a:xfrm>
            <a:off x="9375270" y="441347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73C4FE4C-A049-266E-0807-A3432BB04C31}"/>
              </a:ext>
            </a:extLst>
          </p:cNvPr>
          <p:cNvSpPr txBox="1"/>
          <p:nvPr/>
        </p:nvSpPr>
        <p:spPr>
          <a:xfrm>
            <a:off x="9708201" y="441312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BF92AEFD-EDB9-BC7B-857A-CCE4A0A7CE94}"/>
              </a:ext>
            </a:extLst>
          </p:cNvPr>
          <p:cNvSpPr txBox="1"/>
          <p:nvPr/>
        </p:nvSpPr>
        <p:spPr>
          <a:xfrm>
            <a:off x="10217251" y="445837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83AF1D3A-3D6B-77A5-7527-65AF3AE9CD70}"/>
              </a:ext>
            </a:extLst>
          </p:cNvPr>
          <p:cNvSpPr txBox="1"/>
          <p:nvPr/>
        </p:nvSpPr>
        <p:spPr>
          <a:xfrm>
            <a:off x="10732462" y="44816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6F812930-2AAA-AAC0-8B29-035D911F0852}"/>
              </a:ext>
            </a:extLst>
          </p:cNvPr>
          <p:cNvSpPr txBox="1"/>
          <p:nvPr/>
        </p:nvSpPr>
        <p:spPr>
          <a:xfrm>
            <a:off x="7388825" y="1936969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endParaRPr kumimoji="1" lang="ja-JP" altLang="en-US" sz="2800" b="1" dirty="0"/>
          </a:p>
        </p:txBody>
      </p:sp>
      <p:cxnSp>
        <p:nvCxnSpPr>
          <p:cNvPr id="251" name="直線コネクタ 250">
            <a:extLst>
              <a:ext uri="{FF2B5EF4-FFF2-40B4-BE49-F238E27FC236}">
                <a16:creationId xmlns:a16="http://schemas.microsoft.com/office/drawing/2014/main" id="{33A2634A-4630-6519-B56D-543A0706F727}"/>
              </a:ext>
            </a:extLst>
          </p:cNvPr>
          <p:cNvCxnSpPr>
            <a:cxnSpLocks/>
          </p:cNvCxnSpPr>
          <p:nvPr/>
        </p:nvCxnSpPr>
        <p:spPr>
          <a:xfrm flipH="1" flipV="1">
            <a:off x="8508504" y="4450639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線コネクタ 251">
            <a:extLst>
              <a:ext uri="{FF2B5EF4-FFF2-40B4-BE49-F238E27FC236}">
                <a16:creationId xmlns:a16="http://schemas.microsoft.com/office/drawing/2014/main" id="{68D90A66-1D0E-F89F-653A-555FE19FE66E}"/>
              </a:ext>
            </a:extLst>
          </p:cNvPr>
          <p:cNvCxnSpPr>
            <a:cxnSpLocks/>
          </p:cNvCxnSpPr>
          <p:nvPr/>
        </p:nvCxnSpPr>
        <p:spPr>
          <a:xfrm flipH="1" flipV="1">
            <a:off x="7726847" y="3630383"/>
            <a:ext cx="804770" cy="86781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線コネクタ 252">
            <a:extLst>
              <a:ext uri="{FF2B5EF4-FFF2-40B4-BE49-F238E27FC236}">
                <a16:creationId xmlns:a16="http://schemas.microsoft.com/office/drawing/2014/main" id="{8D1E6C03-CFD9-26DF-44B4-6881DB128924}"/>
              </a:ext>
            </a:extLst>
          </p:cNvPr>
          <p:cNvCxnSpPr>
            <a:cxnSpLocks/>
          </p:cNvCxnSpPr>
          <p:nvPr/>
        </p:nvCxnSpPr>
        <p:spPr>
          <a:xfrm flipH="1">
            <a:off x="6912595" y="4391298"/>
            <a:ext cx="286748" cy="1758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線コネクタ 253">
            <a:extLst>
              <a:ext uri="{FF2B5EF4-FFF2-40B4-BE49-F238E27FC236}">
                <a16:creationId xmlns:a16="http://schemas.microsoft.com/office/drawing/2014/main" id="{F5B92AD7-EC1E-11FB-BB49-1530B7DE8012}"/>
              </a:ext>
            </a:extLst>
          </p:cNvPr>
          <p:cNvCxnSpPr>
            <a:cxnSpLocks/>
          </p:cNvCxnSpPr>
          <p:nvPr/>
        </p:nvCxnSpPr>
        <p:spPr>
          <a:xfrm flipH="1" flipV="1">
            <a:off x="7144199" y="4375872"/>
            <a:ext cx="323487" cy="12604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コネクタ 254">
            <a:extLst>
              <a:ext uri="{FF2B5EF4-FFF2-40B4-BE49-F238E27FC236}">
                <a16:creationId xmlns:a16="http://schemas.microsoft.com/office/drawing/2014/main" id="{F94A77A5-6CC9-9A85-3E8A-E602729BBB08}"/>
              </a:ext>
            </a:extLst>
          </p:cNvPr>
          <p:cNvCxnSpPr>
            <a:cxnSpLocks/>
          </p:cNvCxnSpPr>
          <p:nvPr/>
        </p:nvCxnSpPr>
        <p:spPr>
          <a:xfrm flipH="1" flipV="1">
            <a:off x="8948153" y="5996649"/>
            <a:ext cx="258369" cy="14408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99732514-4CE2-1C5F-6BA6-0DD6705A578B}"/>
              </a:ext>
            </a:extLst>
          </p:cNvPr>
          <p:cNvCxnSpPr>
            <a:cxnSpLocks/>
          </p:cNvCxnSpPr>
          <p:nvPr/>
        </p:nvCxnSpPr>
        <p:spPr>
          <a:xfrm flipV="1">
            <a:off x="6641821" y="4392804"/>
            <a:ext cx="297137" cy="1383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>
            <a:extLst>
              <a:ext uri="{FF2B5EF4-FFF2-40B4-BE49-F238E27FC236}">
                <a16:creationId xmlns:a16="http://schemas.microsoft.com/office/drawing/2014/main" id="{2373A646-CBB0-6D66-426C-C6EB3F1048AD}"/>
              </a:ext>
            </a:extLst>
          </p:cNvPr>
          <p:cNvCxnSpPr>
            <a:cxnSpLocks/>
          </p:cNvCxnSpPr>
          <p:nvPr/>
        </p:nvCxnSpPr>
        <p:spPr>
          <a:xfrm flipH="1">
            <a:off x="5594617" y="4531140"/>
            <a:ext cx="103952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>
            <a:extLst>
              <a:ext uri="{FF2B5EF4-FFF2-40B4-BE49-F238E27FC236}">
                <a16:creationId xmlns:a16="http://schemas.microsoft.com/office/drawing/2014/main" id="{295933A2-14DC-4178-83EC-4D0E0903A9C5}"/>
              </a:ext>
            </a:extLst>
          </p:cNvPr>
          <p:cNvCxnSpPr>
            <a:cxnSpLocks/>
          </p:cNvCxnSpPr>
          <p:nvPr/>
        </p:nvCxnSpPr>
        <p:spPr>
          <a:xfrm flipH="1" flipV="1">
            <a:off x="7438139" y="4501913"/>
            <a:ext cx="364844" cy="32315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>
            <a:extLst>
              <a:ext uri="{FF2B5EF4-FFF2-40B4-BE49-F238E27FC236}">
                <a16:creationId xmlns:a16="http://schemas.microsoft.com/office/drawing/2014/main" id="{65B892F6-0211-694A-1972-CFA5219F2C6E}"/>
              </a:ext>
            </a:extLst>
          </p:cNvPr>
          <p:cNvCxnSpPr>
            <a:cxnSpLocks/>
          </p:cNvCxnSpPr>
          <p:nvPr/>
        </p:nvCxnSpPr>
        <p:spPr>
          <a:xfrm flipH="1" flipV="1">
            <a:off x="8570911" y="5658583"/>
            <a:ext cx="362931" cy="33806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コネクタ 259">
            <a:extLst>
              <a:ext uri="{FF2B5EF4-FFF2-40B4-BE49-F238E27FC236}">
                <a16:creationId xmlns:a16="http://schemas.microsoft.com/office/drawing/2014/main" id="{64D20C9F-122D-4F0D-6958-44B37C739F72}"/>
              </a:ext>
            </a:extLst>
          </p:cNvPr>
          <p:cNvCxnSpPr>
            <a:cxnSpLocks/>
          </p:cNvCxnSpPr>
          <p:nvPr/>
        </p:nvCxnSpPr>
        <p:spPr>
          <a:xfrm flipH="1" flipV="1">
            <a:off x="7789438" y="4825072"/>
            <a:ext cx="804770" cy="86781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FED0086C-1E3C-BDD5-2D81-878048E10647}"/>
              </a:ext>
            </a:extLst>
          </p:cNvPr>
          <p:cNvSpPr txBox="1"/>
          <p:nvPr/>
        </p:nvSpPr>
        <p:spPr>
          <a:xfrm>
            <a:off x="7152549" y="273608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62" name="テキスト ボックス 261">
            <a:extLst>
              <a:ext uri="{FF2B5EF4-FFF2-40B4-BE49-F238E27FC236}">
                <a16:creationId xmlns:a16="http://schemas.microsoft.com/office/drawing/2014/main" id="{EF4856A1-6C5F-5610-4A66-C7B659E794E0}"/>
              </a:ext>
            </a:extLst>
          </p:cNvPr>
          <p:cNvSpPr txBox="1"/>
          <p:nvPr/>
        </p:nvSpPr>
        <p:spPr>
          <a:xfrm>
            <a:off x="8033862" y="360870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e-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3" name="直線矢印コネクタ 262">
            <a:extLst>
              <a:ext uri="{FF2B5EF4-FFF2-40B4-BE49-F238E27FC236}">
                <a16:creationId xmlns:a16="http://schemas.microsoft.com/office/drawing/2014/main" id="{2E9BED78-E1C0-CE4B-F28C-3CC46AB17AE0}"/>
              </a:ext>
            </a:extLst>
          </p:cNvPr>
          <p:cNvCxnSpPr>
            <a:stCxn id="242" idx="3"/>
            <a:endCxn id="261" idx="1"/>
          </p:cNvCxnSpPr>
          <p:nvPr/>
        </p:nvCxnSpPr>
        <p:spPr>
          <a:xfrm flipV="1">
            <a:off x="6709401" y="2997690"/>
            <a:ext cx="443148" cy="1515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矢印コネクタ 263">
            <a:extLst>
              <a:ext uri="{FF2B5EF4-FFF2-40B4-BE49-F238E27FC236}">
                <a16:creationId xmlns:a16="http://schemas.microsoft.com/office/drawing/2014/main" id="{6FF12180-9DBE-C913-8200-7AF211E5558F}"/>
              </a:ext>
            </a:extLst>
          </p:cNvPr>
          <p:cNvCxnSpPr>
            <a:cxnSpLocks/>
          </p:cNvCxnSpPr>
          <p:nvPr/>
        </p:nvCxnSpPr>
        <p:spPr>
          <a:xfrm>
            <a:off x="7610102" y="3177230"/>
            <a:ext cx="500182" cy="543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矢印コネクタ 264">
            <a:extLst>
              <a:ext uri="{FF2B5EF4-FFF2-40B4-BE49-F238E27FC236}">
                <a16:creationId xmlns:a16="http://schemas.microsoft.com/office/drawing/2014/main" id="{D1FAAD2E-50D0-F78C-E0A0-074C6F5D2A64}"/>
              </a:ext>
            </a:extLst>
          </p:cNvPr>
          <p:cNvCxnSpPr>
            <a:cxnSpLocks/>
          </p:cNvCxnSpPr>
          <p:nvPr/>
        </p:nvCxnSpPr>
        <p:spPr>
          <a:xfrm>
            <a:off x="8418537" y="4060771"/>
            <a:ext cx="531355" cy="554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DC0419B5-E44C-6610-BB0B-00D529F81247}"/>
              </a:ext>
            </a:extLst>
          </p:cNvPr>
          <p:cNvSpPr txBox="1"/>
          <p:nvPr/>
        </p:nvSpPr>
        <p:spPr>
          <a:xfrm>
            <a:off x="2478951" y="5557352"/>
            <a:ext cx="6121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ja-JP" b="1" dirty="0">
                <a:solidFill>
                  <a:schemeClr val="accent1"/>
                </a:solidFill>
              </a:rPr>
              <a:t>Barrier </a:t>
            </a:r>
            <a:r>
              <a:rPr kumimoji="1" lang="ja-JP" altLang="en-US" b="1" dirty="0">
                <a:solidFill>
                  <a:schemeClr val="accent1"/>
                </a:solidFill>
              </a:rPr>
              <a:t>は下がるが、受光表面はあくまで </a:t>
            </a:r>
            <a:r>
              <a:rPr kumimoji="1" lang="en-US" altLang="ja-JP" b="1" dirty="0">
                <a:solidFill>
                  <a:schemeClr val="accent1"/>
                </a:solidFill>
              </a:rPr>
              <a:t>Flat </a:t>
            </a:r>
            <a:r>
              <a:rPr kumimoji="1" lang="ja-JP" altLang="en-US" b="1" dirty="0">
                <a:solidFill>
                  <a:schemeClr val="accent1"/>
                </a:solidFill>
              </a:rPr>
              <a:t>である。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受光表面は</a:t>
            </a:r>
            <a:r>
              <a:rPr lang="en-US" altLang="ja-JP" b="1" dirty="0">
                <a:solidFill>
                  <a:schemeClr val="accent1"/>
                </a:solidFill>
              </a:rPr>
              <a:t>SiO2</a:t>
            </a:r>
            <a:r>
              <a:rPr lang="ja-JP" altLang="en-US" b="1" dirty="0">
                <a:solidFill>
                  <a:schemeClr val="accent1"/>
                </a:solidFill>
              </a:rPr>
              <a:t>に露出しており、</a:t>
            </a:r>
            <a:r>
              <a:rPr kumimoji="1" lang="ja-JP" altLang="en-US" b="1" dirty="0">
                <a:solidFill>
                  <a:schemeClr val="accent1"/>
                </a:solidFill>
              </a:rPr>
              <a:t>電界がない。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表面受光層</a:t>
            </a:r>
            <a:r>
              <a:rPr kumimoji="1" lang="en-US" altLang="ja-JP" b="1" dirty="0">
                <a:solidFill>
                  <a:schemeClr val="accent1"/>
                </a:solidFill>
              </a:rPr>
              <a:t>(N)</a:t>
            </a:r>
            <a:r>
              <a:rPr kumimoji="1" lang="ja-JP" altLang="en-US" b="1" dirty="0">
                <a:solidFill>
                  <a:schemeClr val="accent1"/>
                </a:solidFill>
              </a:rPr>
              <a:t>は完全空乏化できない。残像がある。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　　　　</a:t>
            </a:r>
            <a:r>
              <a:rPr kumimoji="1" lang="ja-JP" altLang="en-US" b="1" dirty="0">
                <a:solidFill>
                  <a:srgbClr val="FF0000"/>
                </a:solidFill>
              </a:rPr>
              <a:t>電子シャッター機能は不可能である。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67" name="テキスト ボックス 266">
            <a:extLst>
              <a:ext uri="{FF2B5EF4-FFF2-40B4-BE49-F238E27FC236}">
                <a16:creationId xmlns:a16="http://schemas.microsoft.com/office/drawing/2014/main" id="{957F8049-FDE3-B0CA-988A-62BC2C043403}"/>
              </a:ext>
            </a:extLst>
          </p:cNvPr>
          <p:cNvSpPr txBox="1"/>
          <p:nvPr/>
        </p:nvSpPr>
        <p:spPr>
          <a:xfrm>
            <a:off x="5770123" y="1950684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</a:t>
            </a:r>
            <a:endParaRPr kumimoji="1" lang="ja-JP" altLang="en-US" sz="2800" b="1" dirty="0"/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D1A22C6F-439F-1398-BABB-349D4988C0C8}"/>
              </a:ext>
            </a:extLst>
          </p:cNvPr>
          <p:cNvSpPr/>
          <p:nvPr/>
        </p:nvSpPr>
        <p:spPr>
          <a:xfrm>
            <a:off x="6596471" y="1714549"/>
            <a:ext cx="374724" cy="8687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9" name="直線コネクタ 268">
            <a:extLst>
              <a:ext uri="{FF2B5EF4-FFF2-40B4-BE49-F238E27FC236}">
                <a16:creationId xmlns:a16="http://schemas.microsoft.com/office/drawing/2014/main" id="{A45BDA77-7AEB-3D17-8B74-60EA5858C173}"/>
              </a:ext>
            </a:extLst>
          </p:cNvPr>
          <p:cNvCxnSpPr>
            <a:cxnSpLocks/>
          </p:cNvCxnSpPr>
          <p:nvPr/>
        </p:nvCxnSpPr>
        <p:spPr>
          <a:xfrm flipV="1">
            <a:off x="6792941" y="1687941"/>
            <a:ext cx="0" cy="936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正方形/長方形 269">
            <a:extLst>
              <a:ext uri="{FF2B5EF4-FFF2-40B4-BE49-F238E27FC236}">
                <a16:creationId xmlns:a16="http://schemas.microsoft.com/office/drawing/2014/main" id="{32B55E9B-6B23-BA67-1BEF-5F8658C70113}"/>
              </a:ext>
            </a:extLst>
          </p:cNvPr>
          <p:cNvSpPr/>
          <p:nvPr/>
        </p:nvSpPr>
        <p:spPr>
          <a:xfrm>
            <a:off x="5044383" y="3017220"/>
            <a:ext cx="533065" cy="243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テキスト ボックス 270">
            <a:extLst>
              <a:ext uri="{FF2B5EF4-FFF2-40B4-BE49-F238E27FC236}">
                <a16:creationId xmlns:a16="http://schemas.microsoft.com/office/drawing/2014/main" id="{9411B9FB-EA4C-0C36-0990-05CA89556305}"/>
              </a:ext>
            </a:extLst>
          </p:cNvPr>
          <p:cNvSpPr txBox="1"/>
          <p:nvPr/>
        </p:nvSpPr>
        <p:spPr>
          <a:xfrm>
            <a:off x="4999823" y="4099223"/>
            <a:ext cx="65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SiO2</a:t>
            </a:r>
            <a:endParaRPr kumimoji="1" lang="ja-JP" altLang="en-US" sz="1400" b="1" dirty="0"/>
          </a:p>
        </p:txBody>
      </p:sp>
      <p:cxnSp>
        <p:nvCxnSpPr>
          <p:cNvPr id="272" name="直線コネクタ 271">
            <a:extLst>
              <a:ext uri="{FF2B5EF4-FFF2-40B4-BE49-F238E27FC236}">
                <a16:creationId xmlns:a16="http://schemas.microsoft.com/office/drawing/2014/main" id="{BCAE9056-AAC6-53DB-A5ED-622EC998E3C3}"/>
              </a:ext>
            </a:extLst>
          </p:cNvPr>
          <p:cNvCxnSpPr>
            <a:cxnSpLocks/>
          </p:cNvCxnSpPr>
          <p:nvPr/>
        </p:nvCxnSpPr>
        <p:spPr>
          <a:xfrm flipV="1">
            <a:off x="5552602" y="1708785"/>
            <a:ext cx="0" cy="93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テキスト ボックス 272">
            <a:extLst>
              <a:ext uri="{FF2B5EF4-FFF2-40B4-BE49-F238E27FC236}">
                <a16:creationId xmlns:a16="http://schemas.microsoft.com/office/drawing/2014/main" id="{FB69850E-FF7C-1046-17CF-9D9BB20FF89A}"/>
              </a:ext>
            </a:extLst>
          </p:cNvPr>
          <p:cNvSpPr txBox="1"/>
          <p:nvPr/>
        </p:nvSpPr>
        <p:spPr>
          <a:xfrm>
            <a:off x="4965231" y="2101889"/>
            <a:ext cx="65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SiO2</a:t>
            </a:r>
            <a:endParaRPr kumimoji="1" lang="ja-JP" altLang="en-US" sz="1400" b="1" dirty="0"/>
          </a:p>
        </p:txBody>
      </p:sp>
      <p:cxnSp>
        <p:nvCxnSpPr>
          <p:cNvPr id="274" name="直線コネクタ 273">
            <a:extLst>
              <a:ext uri="{FF2B5EF4-FFF2-40B4-BE49-F238E27FC236}">
                <a16:creationId xmlns:a16="http://schemas.microsoft.com/office/drawing/2014/main" id="{F80F4DE9-836B-C9CB-6099-577872087433}"/>
              </a:ext>
            </a:extLst>
          </p:cNvPr>
          <p:cNvCxnSpPr>
            <a:cxnSpLocks/>
          </p:cNvCxnSpPr>
          <p:nvPr/>
        </p:nvCxnSpPr>
        <p:spPr>
          <a:xfrm flipV="1">
            <a:off x="6432467" y="1714221"/>
            <a:ext cx="0" cy="91037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8500B361-4C83-5D8B-F3D2-8BA77F7909A2}"/>
              </a:ext>
            </a:extLst>
          </p:cNvPr>
          <p:cNvSpPr/>
          <p:nvPr/>
        </p:nvSpPr>
        <p:spPr>
          <a:xfrm>
            <a:off x="8554364" y="2980719"/>
            <a:ext cx="3094551" cy="7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25654DB9-A557-73AA-6FC7-5825DA9A156C}"/>
              </a:ext>
            </a:extLst>
          </p:cNvPr>
          <p:cNvSpPr txBox="1"/>
          <p:nvPr/>
        </p:nvSpPr>
        <p:spPr>
          <a:xfrm>
            <a:off x="10097928" y="3391915"/>
            <a:ext cx="980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V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VOD</a:t>
            </a:r>
          </a:p>
        </p:txBody>
      </p:sp>
      <p:sp>
        <p:nvSpPr>
          <p:cNvPr id="279" name="テキスト ボックス 278">
            <a:extLst>
              <a:ext uri="{FF2B5EF4-FFF2-40B4-BE49-F238E27FC236}">
                <a16:creationId xmlns:a16="http://schemas.microsoft.com/office/drawing/2014/main" id="{B7F1324C-08C4-2380-538A-90369C1D3442}"/>
              </a:ext>
            </a:extLst>
          </p:cNvPr>
          <p:cNvSpPr txBox="1"/>
          <p:nvPr/>
        </p:nvSpPr>
        <p:spPr>
          <a:xfrm>
            <a:off x="5582704" y="4874146"/>
            <a:ext cx="29402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VOD</a:t>
            </a:r>
            <a:r>
              <a:rPr kumimoji="1" lang="ja-JP" altLang="en-US" b="1" dirty="0"/>
              <a:t> </a:t>
            </a:r>
            <a:r>
              <a:rPr kumimoji="1" lang="ja-JP" altLang="en-US" sz="1600" b="1" dirty="0"/>
              <a:t>として機能するが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電子シャッター機能はない。</a:t>
            </a:r>
            <a:endParaRPr lang="ja-JP" altLang="en-US" dirty="0"/>
          </a:p>
        </p:txBody>
      </p:sp>
      <p:cxnSp>
        <p:nvCxnSpPr>
          <p:cNvPr id="280" name="直線コネクタ 279">
            <a:extLst>
              <a:ext uri="{FF2B5EF4-FFF2-40B4-BE49-F238E27FC236}">
                <a16:creationId xmlns:a16="http://schemas.microsoft.com/office/drawing/2014/main" id="{AA013622-F2C2-92FB-B1E1-40B143740E73}"/>
              </a:ext>
            </a:extLst>
          </p:cNvPr>
          <p:cNvCxnSpPr>
            <a:cxnSpLocks/>
          </p:cNvCxnSpPr>
          <p:nvPr/>
        </p:nvCxnSpPr>
        <p:spPr>
          <a:xfrm flipH="1">
            <a:off x="6571103" y="3354500"/>
            <a:ext cx="617104" cy="2127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線矢印コネクタ 280">
            <a:extLst>
              <a:ext uri="{FF2B5EF4-FFF2-40B4-BE49-F238E27FC236}">
                <a16:creationId xmlns:a16="http://schemas.microsoft.com/office/drawing/2014/main" id="{F9B78F02-5DA9-E620-D7B6-35376182D379}"/>
              </a:ext>
            </a:extLst>
          </p:cNvPr>
          <p:cNvCxnSpPr>
            <a:cxnSpLocks/>
          </p:cNvCxnSpPr>
          <p:nvPr/>
        </p:nvCxnSpPr>
        <p:spPr>
          <a:xfrm flipV="1">
            <a:off x="7014213" y="3338368"/>
            <a:ext cx="14566" cy="4499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0F8532AD-FC12-B205-EE6F-C79644F20DA6}"/>
              </a:ext>
            </a:extLst>
          </p:cNvPr>
          <p:cNvSpPr txBox="1"/>
          <p:nvPr/>
        </p:nvSpPr>
        <p:spPr>
          <a:xfrm>
            <a:off x="6224022" y="370495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000" b="1" dirty="0" err="1">
                <a:solidFill>
                  <a:schemeClr val="accent1"/>
                </a:solidFill>
              </a:rPr>
              <a:t>V</a:t>
            </a:r>
            <a:r>
              <a:rPr kumimoji="1" lang="en-US" altLang="ja-JP" sz="1100" b="1" dirty="0" err="1">
                <a:solidFill>
                  <a:schemeClr val="accent1"/>
                </a:solidFill>
              </a:rPr>
              <a:t>Barrierfrdddd</a:t>
            </a:r>
            <a:endParaRPr kumimoji="1" lang="en-US" altLang="ja-JP" sz="1100" b="1" dirty="0">
              <a:solidFill>
                <a:schemeClr val="accent1"/>
              </a:solidFill>
            </a:endParaRPr>
          </a:p>
        </p:txBody>
      </p:sp>
      <p:sp>
        <p:nvSpPr>
          <p:cNvPr id="283" name="テキスト ボックス 282">
            <a:extLst>
              <a:ext uri="{FF2B5EF4-FFF2-40B4-BE49-F238E27FC236}">
                <a16:creationId xmlns:a16="http://schemas.microsoft.com/office/drawing/2014/main" id="{CBCA82A6-5004-4C9B-E3AF-EB302E6309EC}"/>
              </a:ext>
            </a:extLst>
          </p:cNvPr>
          <p:cNvSpPr txBox="1"/>
          <p:nvPr/>
        </p:nvSpPr>
        <p:spPr>
          <a:xfrm>
            <a:off x="4644670" y="1268049"/>
            <a:ext cx="5711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1"/>
                </a:solidFill>
              </a:rPr>
              <a:t>　　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Base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P</a:t>
            </a:r>
            <a:r>
              <a:rPr kumimoji="1" lang="ja-JP" altLang="en-US" b="1" dirty="0">
                <a:solidFill>
                  <a:schemeClr val="accent1"/>
                </a:solidFill>
              </a:rPr>
              <a:t>層が完全空乏化し 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Punch-thru</a:t>
            </a:r>
            <a:r>
              <a:rPr kumimoji="1" lang="en-US" altLang="ja-JP" sz="1800" b="1" dirty="0">
                <a:solidFill>
                  <a:schemeClr val="accent1"/>
                </a:solidFill>
              </a:rPr>
              <a:t> </a:t>
            </a:r>
            <a:r>
              <a:rPr kumimoji="1" lang="ja-JP" altLang="en-US" b="1" dirty="0">
                <a:solidFill>
                  <a:schemeClr val="accent1"/>
                </a:solidFill>
              </a:rPr>
              <a:t>した後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  <p:cxnSp>
        <p:nvCxnSpPr>
          <p:cNvPr id="284" name="直線コネクタ 283">
            <a:extLst>
              <a:ext uri="{FF2B5EF4-FFF2-40B4-BE49-F238E27FC236}">
                <a16:creationId xmlns:a16="http://schemas.microsoft.com/office/drawing/2014/main" id="{3606A160-B426-5BF3-3917-209F9D059518}"/>
              </a:ext>
            </a:extLst>
          </p:cNvPr>
          <p:cNvCxnSpPr>
            <a:cxnSpLocks/>
          </p:cNvCxnSpPr>
          <p:nvPr/>
        </p:nvCxnSpPr>
        <p:spPr>
          <a:xfrm>
            <a:off x="10789543" y="2192430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楕円 284">
            <a:extLst>
              <a:ext uri="{FF2B5EF4-FFF2-40B4-BE49-F238E27FC236}">
                <a16:creationId xmlns:a16="http://schemas.microsoft.com/office/drawing/2014/main" id="{065425D3-30B3-6FC7-6A70-21AB22F22214}"/>
              </a:ext>
            </a:extLst>
          </p:cNvPr>
          <p:cNvSpPr/>
          <p:nvPr/>
        </p:nvSpPr>
        <p:spPr>
          <a:xfrm>
            <a:off x="11111996" y="2138644"/>
            <a:ext cx="124134" cy="108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229D319F-765D-3479-37EC-538D6007B4B3}"/>
              </a:ext>
            </a:extLst>
          </p:cNvPr>
          <p:cNvSpPr txBox="1"/>
          <p:nvPr/>
        </p:nvSpPr>
        <p:spPr>
          <a:xfrm>
            <a:off x="10795848" y="2199075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287" name="直線コネクタ 286">
            <a:extLst>
              <a:ext uri="{FF2B5EF4-FFF2-40B4-BE49-F238E27FC236}">
                <a16:creationId xmlns:a16="http://schemas.microsoft.com/office/drawing/2014/main" id="{33E85697-E2DE-9938-565B-8913F17B7165}"/>
              </a:ext>
            </a:extLst>
          </p:cNvPr>
          <p:cNvCxnSpPr>
            <a:cxnSpLocks/>
          </p:cNvCxnSpPr>
          <p:nvPr/>
        </p:nvCxnSpPr>
        <p:spPr>
          <a:xfrm>
            <a:off x="10768108" y="5119065"/>
            <a:ext cx="335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楕円 287">
            <a:extLst>
              <a:ext uri="{FF2B5EF4-FFF2-40B4-BE49-F238E27FC236}">
                <a16:creationId xmlns:a16="http://schemas.microsoft.com/office/drawing/2014/main" id="{CCB9B098-C0C3-B14B-C94C-4BE7DF9A2AE8}"/>
              </a:ext>
            </a:extLst>
          </p:cNvPr>
          <p:cNvSpPr/>
          <p:nvPr/>
        </p:nvSpPr>
        <p:spPr>
          <a:xfrm>
            <a:off x="11090561" y="5065279"/>
            <a:ext cx="124134" cy="1086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A2B17197-6D0B-2E35-1199-86FC0BEB2C26}"/>
              </a:ext>
            </a:extLst>
          </p:cNvPr>
          <p:cNvSpPr txBox="1"/>
          <p:nvPr/>
        </p:nvSpPr>
        <p:spPr>
          <a:xfrm>
            <a:off x="10907159" y="5258981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sp>
        <p:nvSpPr>
          <p:cNvPr id="290" name="テキスト ボックス 289">
            <a:extLst>
              <a:ext uri="{FF2B5EF4-FFF2-40B4-BE49-F238E27FC236}">
                <a16:creationId xmlns:a16="http://schemas.microsoft.com/office/drawing/2014/main" id="{2A032D6E-2849-6D4F-D4E6-343131D7364D}"/>
              </a:ext>
            </a:extLst>
          </p:cNvPr>
          <p:cNvSpPr txBox="1"/>
          <p:nvPr/>
        </p:nvSpPr>
        <p:spPr>
          <a:xfrm>
            <a:off x="1400346" y="528822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VOD</a:t>
            </a:r>
            <a:endParaRPr kumimoji="1" lang="ja-JP" altLang="en-US" b="1" dirty="0"/>
          </a:p>
        </p:txBody>
      </p:sp>
      <p:cxnSp>
        <p:nvCxnSpPr>
          <p:cNvPr id="291" name="直線矢印コネクタ 290">
            <a:extLst>
              <a:ext uri="{FF2B5EF4-FFF2-40B4-BE49-F238E27FC236}">
                <a16:creationId xmlns:a16="http://schemas.microsoft.com/office/drawing/2014/main" id="{BDD2C9BB-BD7C-FF32-00A7-E7255736B977}"/>
              </a:ext>
            </a:extLst>
          </p:cNvPr>
          <p:cNvCxnSpPr>
            <a:cxnSpLocks/>
          </p:cNvCxnSpPr>
          <p:nvPr/>
        </p:nvCxnSpPr>
        <p:spPr>
          <a:xfrm>
            <a:off x="1777155" y="2732575"/>
            <a:ext cx="0" cy="7783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B510AE37-F94D-5CB5-C91C-7D0277D7F140}"/>
              </a:ext>
            </a:extLst>
          </p:cNvPr>
          <p:cNvCxnSpPr>
            <a:cxnSpLocks/>
          </p:cNvCxnSpPr>
          <p:nvPr/>
        </p:nvCxnSpPr>
        <p:spPr>
          <a:xfrm flipH="1">
            <a:off x="1513383" y="3534209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902798D6-692A-575C-C5BF-E9B7AEE706A4}"/>
              </a:ext>
            </a:extLst>
          </p:cNvPr>
          <p:cNvCxnSpPr>
            <a:cxnSpLocks/>
          </p:cNvCxnSpPr>
          <p:nvPr/>
        </p:nvCxnSpPr>
        <p:spPr>
          <a:xfrm flipH="1">
            <a:off x="1513383" y="4348476"/>
            <a:ext cx="554084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線矢印コネクタ 293">
            <a:extLst>
              <a:ext uri="{FF2B5EF4-FFF2-40B4-BE49-F238E27FC236}">
                <a16:creationId xmlns:a16="http://schemas.microsoft.com/office/drawing/2014/main" id="{8EA24323-BCAD-63F0-5B9E-7177D8DCF9FF}"/>
              </a:ext>
            </a:extLst>
          </p:cNvPr>
          <p:cNvCxnSpPr>
            <a:cxnSpLocks/>
          </p:cNvCxnSpPr>
          <p:nvPr/>
        </p:nvCxnSpPr>
        <p:spPr>
          <a:xfrm flipV="1">
            <a:off x="1782862" y="4410271"/>
            <a:ext cx="0" cy="832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B3368238-DA3F-116F-C6F9-FD634E053BCC}"/>
              </a:ext>
            </a:extLst>
          </p:cNvPr>
          <p:cNvCxnSpPr>
            <a:cxnSpLocks/>
          </p:cNvCxnSpPr>
          <p:nvPr/>
        </p:nvCxnSpPr>
        <p:spPr>
          <a:xfrm flipV="1">
            <a:off x="1792219" y="3534209"/>
            <a:ext cx="0" cy="8348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コネクタ 295">
            <a:extLst>
              <a:ext uri="{FF2B5EF4-FFF2-40B4-BE49-F238E27FC236}">
                <a16:creationId xmlns:a16="http://schemas.microsoft.com/office/drawing/2014/main" id="{94834E98-FE6D-E6CF-D582-6A4274BB63D9}"/>
              </a:ext>
            </a:extLst>
          </p:cNvPr>
          <p:cNvCxnSpPr>
            <a:cxnSpLocks/>
          </p:cNvCxnSpPr>
          <p:nvPr/>
        </p:nvCxnSpPr>
        <p:spPr>
          <a:xfrm flipH="1">
            <a:off x="972180" y="3937987"/>
            <a:ext cx="820039" cy="1119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楕円 296">
            <a:extLst>
              <a:ext uri="{FF2B5EF4-FFF2-40B4-BE49-F238E27FC236}">
                <a16:creationId xmlns:a16="http://schemas.microsoft.com/office/drawing/2014/main" id="{26A5B857-6646-AC1D-E00A-8849B5A3C0EA}"/>
              </a:ext>
            </a:extLst>
          </p:cNvPr>
          <p:cNvSpPr/>
          <p:nvPr/>
        </p:nvSpPr>
        <p:spPr>
          <a:xfrm>
            <a:off x="1702925" y="3862507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楕円 297">
            <a:extLst>
              <a:ext uri="{FF2B5EF4-FFF2-40B4-BE49-F238E27FC236}">
                <a16:creationId xmlns:a16="http://schemas.microsoft.com/office/drawing/2014/main" id="{DBB7678B-9095-6506-E2C2-E34C5E8076CA}"/>
              </a:ext>
            </a:extLst>
          </p:cNvPr>
          <p:cNvSpPr/>
          <p:nvPr/>
        </p:nvSpPr>
        <p:spPr>
          <a:xfrm>
            <a:off x="831066" y="3873423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楕円 298">
            <a:extLst>
              <a:ext uri="{FF2B5EF4-FFF2-40B4-BE49-F238E27FC236}">
                <a16:creationId xmlns:a16="http://schemas.microsoft.com/office/drawing/2014/main" id="{D6AB4D48-0559-BABD-1B8A-0C6D2805E0A6}"/>
              </a:ext>
            </a:extLst>
          </p:cNvPr>
          <p:cNvSpPr/>
          <p:nvPr/>
        </p:nvSpPr>
        <p:spPr>
          <a:xfrm>
            <a:off x="1687860" y="2679210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楕円 299">
            <a:extLst>
              <a:ext uri="{FF2B5EF4-FFF2-40B4-BE49-F238E27FC236}">
                <a16:creationId xmlns:a16="http://schemas.microsoft.com/office/drawing/2014/main" id="{8CB1F585-6226-28B3-5BEC-B19D5931C120}"/>
              </a:ext>
            </a:extLst>
          </p:cNvPr>
          <p:cNvSpPr/>
          <p:nvPr/>
        </p:nvSpPr>
        <p:spPr>
          <a:xfrm>
            <a:off x="1702925" y="5098179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二等辺三角形 300">
            <a:extLst>
              <a:ext uri="{FF2B5EF4-FFF2-40B4-BE49-F238E27FC236}">
                <a16:creationId xmlns:a16="http://schemas.microsoft.com/office/drawing/2014/main" id="{064A037D-AE05-0064-D482-67E2F0BE4E3C}"/>
              </a:ext>
            </a:extLst>
          </p:cNvPr>
          <p:cNvSpPr/>
          <p:nvPr/>
        </p:nvSpPr>
        <p:spPr>
          <a:xfrm>
            <a:off x="1599975" y="4373396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二等辺三角形 301">
            <a:extLst>
              <a:ext uri="{FF2B5EF4-FFF2-40B4-BE49-F238E27FC236}">
                <a16:creationId xmlns:a16="http://schemas.microsoft.com/office/drawing/2014/main" id="{C12BE5F4-AD32-BA8D-5D68-ACAD8579D8C7}"/>
              </a:ext>
            </a:extLst>
          </p:cNvPr>
          <p:cNvSpPr/>
          <p:nvPr/>
        </p:nvSpPr>
        <p:spPr>
          <a:xfrm rot="10800000">
            <a:off x="1590340" y="3242700"/>
            <a:ext cx="365774" cy="3005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テキスト ボックス 302">
            <a:extLst>
              <a:ext uri="{FF2B5EF4-FFF2-40B4-BE49-F238E27FC236}">
                <a16:creationId xmlns:a16="http://schemas.microsoft.com/office/drawing/2014/main" id="{6EB01845-F250-F267-F2B9-E0DF77F6A69C}"/>
              </a:ext>
            </a:extLst>
          </p:cNvPr>
          <p:cNvSpPr txBox="1"/>
          <p:nvPr/>
        </p:nvSpPr>
        <p:spPr>
          <a:xfrm>
            <a:off x="81558" y="3611813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B</a:t>
            </a:r>
            <a:endParaRPr kumimoji="1" lang="ja-JP" altLang="en-US" b="1" dirty="0"/>
          </a:p>
        </p:txBody>
      </p:sp>
      <p:sp>
        <p:nvSpPr>
          <p:cNvPr id="304" name="テキスト ボックス 303">
            <a:extLst>
              <a:ext uri="{FF2B5EF4-FFF2-40B4-BE49-F238E27FC236}">
                <a16:creationId xmlns:a16="http://schemas.microsoft.com/office/drawing/2014/main" id="{4B07B737-092B-BBD5-44ED-50073931466B}"/>
              </a:ext>
            </a:extLst>
          </p:cNvPr>
          <p:cNvSpPr txBox="1"/>
          <p:nvPr/>
        </p:nvSpPr>
        <p:spPr>
          <a:xfrm>
            <a:off x="1502717" y="2156655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E</a:t>
            </a:r>
            <a:endParaRPr kumimoji="1" lang="ja-JP" altLang="en-US" b="1" dirty="0"/>
          </a:p>
        </p:txBody>
      </p:sp>
      <p:cxnSp>
        <p:nvCxnSpPr>
          <p:cNvPr id="305" name="直線コネクタ 304">
            <a:extLst>
              <a:ext uri="{FF2B5EF4-FFF2-40B4-BE49-F238E27FC236}">
                <a16:creationId xmlns:a16="http://schemas.microsoft.com/office/drawing/2014/main" id="{F5C1593F-38F5-D998-5403-FA846AF77961}"/>
              </a:ext>
            </a:extLst>
          </p:cNvPr>
          <p:cNvCxnSpPr>
            <a:cxnSpLocks/>
          </p:cNvCxnSpPr>
          <p:nvPr/>
        </p:nvCxnSpPr>
        <p:spPr>
          <a:xfrm>
            <a:off x="1801036" y="2732575"/>
            <a:ext cx="1135027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線コネクタ 305">
            <a:extLst>
              <a:ext uri="{FF2B5EF4-FFF2-40B4-BE49-F238E27FC236}">
                <a16:creationId xmlns:a16="http://schemas.microsoft.com/office/drawing/2014/main" id="{61A0E021-7D5A-0CBC-16DC-C49B4E6829CB}"/>
              </a:ext>
            </a:extLst>
          </p:cNvPr>
          <p:cNvCxnSpPr>
            <a:cxnSpLocks/>
          </p:cNvCxnSpPr>
          <p:nvPr/>
        </p:nvCxnSpPr>
        <p:spPr>
          <a:xfrm flipV="1">
            <a:off x="2933207" y="2351900"/>
            <a:ext cx="0" cy="35624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直線コネクタ 306">
            <a:extLst>
              <a:ext uri="{FF2B5EF4-FFF2-40B4-BE49-F238E27FC236}">
                <a16:creationId xmlns:a16="http://schemas.microsoft.com/office/drawing/2014/main" id="{1484A1FC-EC5E-96D0-2963-77AC43B49C50}"/>
              </a:ext>
            </a:extLst>
          </p:cNvPr>
          <p:cNvCxnSpPr>
            <a:cxnSpLocks/>
          </p:cNvCxnSpPr>
          <p:nvPr/>
        </p:nvCxnSpPr>
        <p:spPr>
          <a:xfrm flipH="1" flipV="1">
            <a:off x="2918842" y="2369084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直線コネクタ 307">
            <a:extLst>
              <a:ext uri="{FF2B5EF4-FFF2-40B4-BE49-F238E27FC236}">
                <a16:creationId xmlns:a16="http://schemas.microsoft.com/office/drawing/2014/main" id="{ED7B29F9-A77D-82B6-EDA8-11A1587E8C8F}"/>
              </a:ext>
            </a:extLst>
          </p:cNvPr>
          <p:cNvCxnSpPr>
            <a:cxnSpLocks/>
          </p:cNvCxnSpPr>
          <p:nvPr/>
        </p:nvCxnSpPr>
        <p:spPr>
          <a:xfrm flipH="1" flipV="1">
            <a:off x="3652577" y="2360738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直線コネクタ 308">
            <a:extLst>
              <a:ext uri="{FF2B5EF4-FFF2-40B4-BE49-F238E27FC236}">
                <a16:creationId xmlns:a16="http://schemas.microsoft.com/office/drawing/2014/main" id="{094EA591-CA63-745A-3661-A0689A657314}"/>
              </a:ext>
            </a:extLst>
          </p:cNvPr>
          <p:cNvCxnSpPr>
            <a:cxnSpLocks/>
          </p:cNvCxnSpPr>
          <p:nvPr/>
        </p:nvCxnSpPr>
        <p:spPr>
          <a:xfrm flipH="1" flipV="1">
            <a:off x="3642134" y="2769155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テキスト ボックス 309">
            <a:extLst>
              <a:ext uri="{FF2B5EF4-FFF2-40B4-BE49-F238E27FC236}">
                <a16:creationId xmlns:a16="http://schemas.microsoft.com/office/drawing/2014/main" id="{9ACBBB58-75E6-3C53-6198-E5CC70307C4B}"/>
              </a:ext>
            </a:extLst>
          </p:cNvPr>
          <p:cNvSpPr txBox="1"/>
          <p:nvPr/>
        </p:nvSpPr>
        <p:spPr>
          <a:xfrm>
            <a:off x="4339939" y="2493831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D</a:t>
            </a:r>
            <a:endParaRPr kumimoji="1" lang="ja-JP" altLang="en-US" b="1" dirty="0"/>
          </a:p>
        </p:txBody>
      </p:sp>
      <p:sp>
        <p:nvSpPr>
          <p:cNvPr id="311" name="楕円 310">
            <a:extLst>
              <a:ext uri="{FF2B5EF4-FFF2-40B4-BE49-F238E27FC236}">
                <a16:creationId xmlns:a16="http://schemas.microsoft.com/office/drawing/2014/main" id="{B0D64DBC-1FBD-9796-CE44-304FB58DD1D8}"/>
              </a:ext>
            </a:extLst>
          </p:cNvPr>
          <p:cNvSpPr/>
          <p:nvPr/>
        </p:nvSpPr>
        <p:spPr>
          <a:xfrm>
            <a:off x="4239697" y="273257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2" name="直線コネクタ 311">
            <a:extLst>
              <a:ext uri="{FF2B5EF4-FFF2-40B4-BE49-F238E27FC236}">
                <a16:creationId xmlns:a16="http://schemas.microsoft.com/office/drawing/2014/main" id="{90215673-CB26-FF06-68D1-5716386C065F}"/>
              </a:ext>
            </a:extLst>
          </p:cNvPr>
          <p:cNvCxnSpPr>
            <a:cxnSpLocks/>
          </p:cNvCxnSpPr>
          <p:nvPr/>
        </p:nvCxnSpPr>
        <p:spPr>
          <a:xfrm flipH="1" flipV="1">
            <a:off x="2898286" y="2203051"/>
            <a:ext cx="740181" cy="1166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線コネクタ 312">
            <a:extLst>
              <a:ext uri="{FF2B5EF4-FFF2-40B4-BE49-F238E27FC236}">
                <a16:creationId xmlns:a16="http://schemas.microsoft.com/office/drawing/2014/main" id="{BDBEE38D-B676-02A0-8541-9BFD272972F1}"/>
              </a:ext>
            </a:extLst>
          </p:cNvPr>
          <p:cNvCxnSpPr>
            <a:cxnSpLocks/>
          </p:cNvCxnSpPr>
          <p:nvPr/>
        </p:nvCxnSpPr>
        <p:spPr>
          <a:xfrm flipH="1" flipV="1">
            <a:off x="3259784" y="1771292"/>
            <a:ext cx="4892" cy="40590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1080C2BC-5A6E-1599-DD89-161ED80D8159}"/>
              </a:ext>
            </a:extLst>
          </p:cNvPr>
          <p:cNvSpPr txBox="1"/>
          <p:nvPr/>
        </p:nvSpPr>
        <p:spPr>
          <a:xfrm>
            <a:off x="3267842" y="145845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</a:t>
            </a:r>
            <a:r>
              <a:rPr kumimoji="1" lang="en-US" altLang="ja-JP" b="1" dirty="0"/>
              <a:t>CTG</a:t>
            </a:r>
            <a:endParaRPr kumimoji="1" lang="ja-JP" altLang="en-US" b="1" dirty="0"/>
          </a:p>
        </p:txBody>
      </p:sp>
      <p:sp>
        <p:nvSpPr>
          <p:cNvPr id="315" name="楕円 314">
            <a:extLst>
              <a:ext uri="{FF2B5EF4-FFF2-40B4-BE49-F238E27FC236}">
                <a16:creationId xmlns:a16="http://schemas.microsoft.com/office/drawing/2014/main" id="{9C27B84E-E358-DB8D-87F0-CCBF3C8DF4CE}"/>
              </a:ext>
            </a:extLst>
          </p:cNvPr>
          <p:cNvSpPr/>
          <p:nvPr/>
        </p:nvSpPr>
        <p:spPr>
          <a:xfrm>
            <a:off x="3167600" y="1697195"/>
            <a:ext cx="178589" cy="129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675707-7255-5857-ADB6-49417430BBB1}"/>
              </a:ext>
            </a:extLst>
          </p:cNvPr>
          <p:cNvSpPr/>
          <p:nvPr/>
        </p:nvSpPr>
        <p:spPr>
          <a:xfrm>
            <a:off x="8418537" y="3354500"/>
            <a:ext cx="197356" cy="42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3EA1A023-154E-3962-EFC7-266DCBC73D69}"/>
              </a:ext>
            </a:extLst>
          </p:cNvPr>
          <p:cNvSpPr txBox="1"/>
          <p:nvPr/>
        </p:nvSpPr>
        <p:spPr>
          <a:xfrm>
            <a:off x="7757885" y="2922362"/>
            <a:ext cx="45849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        　 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P 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層が完全空乏化し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Punch-thru </a:t>
            </a:r>
          </a:p>
          <a:p>
            <a:r>
              <a:rPr lang="ja-JP" altLang="en-US" sz="1600" b="1" dirty="0">
                <a:solidFill>
                  <a:schemeClr val="accent1"/>
                </a:solidFill>
              </a:rPr>
              <a:t>　　 　  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した後は 浮遊状態の表面</a:t>
            </a:r>
            <a:r>
              <a:rPr kumimoji="1" lang="en-US" altLang="ja-JP" sz="1600" b="1" dirty="0">
                <a:solidFill>
                  <a:schemeClr val="accent1"/>
                </a:solidFill>
              </a:rPr>
              <a:t>N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層の</a:t>
            </a:r>
            <a:endParaRPr kumimoji="1" lang="en-US" altLang="ja-JP" sz="1600" b="1" dirty="0">
              <a:solidFill>
                <a:schemeClr val="accent1"/>
              </a:solidFill>
            </a:endParaRPr>
          </a:p>
          <a:p>
            <a:r>
              <a:rPr lang="ja-JP" altLang="en-US" sz="1600" b="1" dirty="0">
                <a:solidFill>
                  <a:schemeClr val="accent1"/>
                </a:solidFill>
              </a:rPr>
              <a:t>　　　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電位は 基板</a:t>
            </a:r>
            <a:r>
              <a:rPr lang="ja-JP" altLang="en-US" sz="1600" b="1" dirty="0">
                <a:solidFill>
                  <a:schemeClr val="accent1"/>
                </a:solidFill>
              </a:rPr>
              <a:t>の</a:t>
            </a:r>
            <a:r>
              <a:rPr kumimoji="1" lang="ja-JP" altLang="en-US" sz="1600" b="1" dirty="0">
                <a:solidFill>
                  <a:schemeClr val="accent1"/>
                </a:solidFill>
              </a:rPr>
              <a:t>電位   　　　 に追従する。</a:t>
            </a:r>
            <a:endParaRPr kumimoji="1" lang="en-US" altLang="ja-JP" sz="1600" b="1" dirty="0">
              <a:solidFill>
                <a:schemeClr val="accent1"/>
              </a:solidFill>
            </a:endParaRPr>
          </a:p>
        </p:txBody>
      </p:sp>
      <p:cxnSp>
        <p:nvCxnSpPr>
          <p:cNvPr id="320" name="直線コネクタ 319">
            <a:extLst>
              <a:ext uri="{FF2B5EF4-FFF2-40B4-BE49-F238E27FC236}">
                <a16:creationId xmlns:a16="http://schemas.microsoft.com/office/drawing/2014/main" id="{9E704BAD-5C56-B493-B350-84B258126AD3}"/>
              </a:ext>
            </a:extLst>
          </p:cNvPr>
          <p:cNvCxnSpPr>
            <a:cxnSpLocks/>
          </p:cNvCxnSpPr>
          <p:nvPr/>
        </p:nvCxnSpPr>
        <p:spPr>
          <a:xfrm flipH="1" flipV="1">
            <a:off x="5010895" y="1715937"/>
            <a:ext cx="5804935" cy="1424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線コネクタ 320">
            <a:extLst>
              <a:ext uri="{FF2B5EF4-FFF2-40B4-BE49-F238E27FC236}">
                <a16:creationId xmlns:a16="http://schemas.microsoft.com/office/drawing/2014/main" id="{69A5E0E6-5602-2386-BDE1-114ED8719A2D}"/>
              </a:ext>
            </a:extLst>
          </p:cNvPr>
          <p:cNvCxnSpPr>
            <a:cxnSpLocks/>
          </p:cNvCxnSpPr>
          <p:nvPr/>
        </p:nvCxnSpPr>
        <p:spPr>
          <a:xfrm flipH="1" flipV="1">
            <a:off x="5018317" y="2659166"/>
            <a:ext cx="5804935" cy="14243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テキスト ボックス 321">
            <a:extLst>
              <a:ext uri="{FF2B5EF4-FFF2-40B4-BE49-F238E27FC236}">
                <a16:creationId xmlns:a16="http://schemas.microsoft.com/office/drawing/2014/main" id="{1703177A-1260-4300-5EC5-32A83B8FC3A3}"/>
              </a:ext>
            </a:extLst>
          </p:cNvPr>
          <p:cNvSpPr txBox="1"/>
          <p:nvPr/>
        </p:nvSpPr>
        <p:spPr>
          <a:xfrm>
            <a:off x="2370653" y="3223841"/>
            <a:ext cx="7414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浮遊状態の受光面の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lang="ja-JP" altLang="en-US" b="1" dirty="0">
                <a:solidFill>
                  <a:schemeClr val="accent1"/>
                </a:solidFill>
              </a:rPr>
              <a:t>層を空乏化するには</a:t>
            </a:r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受光面</a:t>
            </a:r>
            <a:r>
              <a:rPr kumimoji="1" lang="ja-JP" altLang="en-US" b="1" dirty="0">
                <a:solidFill>
                  <a:schemeClr val="accent1"/>
                </a:solidFill>
              </a:rPr>
              <a:t>の</a:t>
            </a:r>
            <a:r>
              <a:rPr kumimoji="1"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ja-JP" altLang="en-US" b="1" dirty="0">
                <a:solidFill>
                  <a:schemeClr val="accent1"/>
                </a:solidFill>
              </a:rPr>
              <a:t>層の電位が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r>
              <a:rPr kumimoji="1" lang="ja-JP" altLang="en-US" b="1" dirty="0">
                <a:solidFill>
                  <a:schemeClr val="accent1"/>
                </a:solidFill>
              </a:rPr>
              <a:t>深くなる必要がある。</a:t>
            </a:r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49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78438B-90C1-13C3-0305-676400D64EF9}"/>
              </a:ext>
            </a:extLst>
          </p:cNvPr>
          <p:cNvSpPr txBox="1"/>
          <p:nvPr/>
        </p:nvSpPr>
        <p:spPr>
          <a:xfrm>
            <a:off x="1277984" y="135509"/>
            <a:ext cx="981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accent1"/>
                </a:solidFill>
              </a:rPr>
              <a:t>Who</a:t>
            </a:r>
            <a:r>
              <a:rPr lang="ja-JP" altLang="en-US" sz="4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4400" b="1" dirty="0">
                <a:solidFill>
                  <a:schemeClr val="accent1"/>
                </a:solidFill>
              </a:rPr>
              <a:t>invented Pinned Photodiode 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32337-50BE-83EC-4B84-7521AA7C0C31}"/>
              </a:ext>
            </a:extLst>
          </p:cNvPr>
          <p:cNvSpPr txBox="1"/>
          <p:nvPr/>
        </p:nvSpPr>
        <p:spPr>
          <a:xfrm>
            <a:off x="260527" y="904950"/>
            <a:ext cx="119314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/>
              <a:t>Hagiwara at Sony invented Pinned Photodiode in 1975. The evidence is give by the three Japanese patent applications, JPA1975-127646, JPA1975-127647 and JPA1975-134985. The first Pinned Photodiode was defined in October 23, 1975 as the N+NPNP triple junction( in Fig. 7 of JAP1975-127646) type and the N+NPN double junction type ( in Fig. 7 of JAP1975-127647) type photodiodes with the N+ type pinned surface and the P type buried photo charge storage region with the complete charge transfer capability and the no-image-lag feature. The photo charge is transferred and drained to the CCD/MOS type charge storage buffer memory quicky by the strong punch-thru action. The second Pinned Photodiode was defined in November 10, 1975 as the PNP double junction ( in Fig. 6 of JAP1975-134985) type photodiode with the vertical overflow drain action also with the complete charge transfer capability and the no-image-lag feature as evidence the empty potential well of the buried photo charge storage, completely depleted of the charge.</a:t>
            </a:r>
            <a:endParaRPr lang="ja-JP" altLang="en-US" sz="16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56F6AB-5721-BD89-3CDA-8B5C63CBB467}"/>
              </a:ext>
            </a:extLst>
          </p:cNvPr>
          <p:cNvSpPr/>
          <p:nvPr/>
        </p:nvSpPr>
        <p:spPr>
          <a:xfrm>
            <a:off x="10083289" y="6300721"/>
            <a:ext cx="837282" cy="300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4251F0-CEC1-0628-86E4-2A8C8E16019C}"/>
              </a:ext>
            </a:extLst>
          </p:cNvPr>
          <p:cNvSpPr txBox="1"/>
          <p:nvPr/>
        </p:nvSpPr>
        <p:spPr>
          <a:xfrm>
            <a:off x="8724848" y="6468482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JPA1975-134985  Fig. 6 </a:t>
            </a:r>
            <a:endParaRPr lang="ja-JP" altLang="en-US" b="1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86534A2-2F0F-A5EA-A6E5-9B8B1D894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4" t="37418" r="35585" b="25498"/>
          <a:stretch/>
        </p:blipFill>
        <p:spPr>
          <a:xfrm>
            <a:off x="8359966" y="3466665"/>
            <a:ext cx="3028722" cy="276370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3940D82-655E-143F-6563-13796E0EA846}"/>
              </a:ext>
            </a:extLst>
          </p:cNvPr>
          <p:cNvSpPr/>
          <p:nvPr/>
        </p:nvSpPr>
        <p:spPr>
          <a:xfrm>
            <a:off x="950205" y="6483760"/>
            <a:ext cx="2848064" cy="23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7A8CB7-A343-6F13-8BAD-9971EAB5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44301" r="77730" b="24339"/>
          <a:stretch/>
        </p:blipFill>
        <p:spPr>
          <a:xfrm>
            <a:off x="489116" y="3869188"/>
            <a:ext cx="3770242" cy="237592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1BE7428-912C-6573-A18D-608CF9D99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7195" r="76831" b="55699"/>
          <a:stretch/>
        </p:blipFill>
        <p:spPr>
          <a:xfrm>
            <a:off x="1057008" y="3391370"/>
            <a:ext cx="2848064" cy="538372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FEA1B57-E138-9D6B-3156-55EFD0AC510D}"/>
              </a:ext>
            </a:extLst>
          </p:cNvPr>
          <p:cNvSpPr/>
          <p:nvPr/>
        </p:nvSpPr>
        <p:spPr>
          <a:xfrm>
            <a:off x="2985571" y="6060443"/>
            <a:ext cx="985092" cy="598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3FE835-E0FA-04F5-61CF-48E4170C8589}"/>
              </a:ext>
            </a:extLst>
          </p:cNvPr>
          <p:cNvSpPr txBox="1"/>
          <p:nvPr/>
        </p:nvSpPr>
        <p:spPr>
          <a:xfrm>
            <a:off x="1057008" y="6312937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JPA1975-127646  Fig. 7 </a:t>
            </a:r>
            <a:endParaRPr lang="ja-JP" altLang="en-US" b="1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2B978F4-25A7-F816-DA67-1266708F2999}"/>
              </a:ext>
            </a:extLst>
          </p:cNvPr>
          <p:cNvSpPr/>
          <p:nvPr/>
        </p:nvSpPr>
        <p:spPr>
          <a:xfrm>
            <a:off x="347185" y="3867710"/>
            <a:ext cx="1206040" cy="164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D51118A-EDB5-4AAC-6F45-0442B0DE730E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461D991-3ABB-4FDF-F242-BEEB38B3E460}"/>
              </a:ext>
            </a:extLst>
          </p:cNvPr>
          <p:cNvSpPr/>
          <p:nvPr/>
        </p:nvSpPr>
        <p:spPr>
          <a:xfrm>
            <a:off x="5628395" y="6060443"/>
            <a:ext cx="273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1A236D9-3630-529B-C653-52D2CB261DE0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87A5F72A-BBE0-BC36-AD4C-BC6A131CA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47764" r="56775" b="22026"/>
          <a:stretch/>
        </p:blipFill>
        <p:spPr>
          <a:xfrm>
            <a:off x="4328118" y="4086142"/>
            <a:ext cx="3379507" cy="2226795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CC3F29B-6CD1-38C0-C4C9-AA071990C3DB}"/>
              </a:ext>
            </a:extLst>
          </p:cNvPr>
          <p:cNvSpPr/>
          <p:nvPr/>
        </p:nvSpPr>
        <p:spPr>
          <a:xfrm>
            <a:off x="5511903" y="6028062"/>
            <a:ext cx="2848063" cy="4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32535604-9E69-CC49-8951-CDA1FF5D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37310" r="55355" b="56306"/>
          <a:stretch/>
        </p:blipFill>
        <p:spPr>
          <a:xfrm>
            <a:off x="4603752" y="3398658"/>
            <a:ext cx="3244847" cy="47053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FF3C87B-EA57-AC49-18A2-DDA6023D44D2}"/>
              </a:ext>
            </a:extLst>
          </p:cNvPr>
          <p:cNvSpPr txBox="1"/>
          <p:nvPr/>
        </p:nvSpPr>
        <p:spPr>
          <a:xfrm>
            <a:off x="4593839" y="6327704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JPA1975-127647  Fig. 7 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802035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78438B-90C1-13C3-0305-676400D64EF9}"/>
              </a:ext>
            </a:extLst>
          </p:cNvPr>
          <p:cNvSpPr txBox="1"/>
          <p:nvPr/>
        </p:nvSpPr>
        <p:spPr>
          <a:xfrm>
            <a:off x="1661933" y="149834"/>
            <a:ext cx="886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accent1"/>
                </a:solidFill>
              </a:rPr>
              <a:t>Who</a:t>
            </a:r>
            <a:r>
              <a:rPr lang="ja-JP" altLang="en-US" sz="4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4400" b="1" dirty="0">
                <a:solidFill>
                  <a:schemeClr val="accent1"/>
                </a:solidFill>
              </a:rPr>
              <a:t>invented Electric Shutter 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32337-50BE-83EC-4B84-7521AA7C0C31}"/>
              </a:ext>
            </a:extLst>
          </p:cNvPr>
          <p:cNvSpPr txBox="1"/>
          <p:nvPr/>
        </p:nvSpPr>
        <p:spPr>
          <a:xfrm>
            <a:off x="260527" y="904950"/>
            <a:ext cx="119314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/>
              <a:t>Hagiwara at Sony invented Electric Shutter in October 23, 1975. The evidence is give and explained in Fig. 7 of the Japanese patent application, JPA1975-127646, in which the first Electric Shutter function was defined. The photo charge is transferred and drained to the in-pixel buried channel type vertical overflow drain (VOD) region, which is defined as the buried channel region of the buried channel type CCD/MOS buffer memory capacitor. The three-voltage-level clocking scheme (Clock C and D) of the first Electric Shutter Function mode was defined in Fig. 7 of JPA1975-127646, using the strong punch-thru action mode between the buried P type photo charge storage region </a:t>
            </a:r>
          </a:p>
          <a:p>
            <a:r>
              <a:rPr lang="en-US" altLang="ja-JP" sz="1600" b="1" dirty="0"/>
              <a:t>and the P-type in-pixel vertical overflow drain (VOD) region. The strong draining gate clock D voltage as shown by creates the very deep potential well in the in-pixel P-type buried vertical overflow drain (VOD) region in case of </a:t>
            </a:r>
          </a:p>
          <a:p>
            <a:r>
              <a:rPr lang="en-US" altLang="ja-JP" sz="1600" b="1" dirty="0"/>
              <a:t>Fig. 7 of JPA1975-127646 while the strong draining gate clock C  voltage creates the very deep potential well in the</a:t>
            </a:r>
          </a:p>
          <a:p>
            <a:r>
              <a:rPr lang="en-US" altLang="ja-JP" sz="1600" b="1" dirty="0"/>
              <a:t>in-pixel surface N-type inverted region in case of Fig. 7 of JPA1975-127647. </a:t>
            </a:r>
          </a:p>
          <a:p>
            <a:endParaRPr lang="ja-JP" altLang="en-US" sz="16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17D44E-6747-662C-027E-31A73D125068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56F6AB-5721-BD89-3CDA-8B5C63CBB467}"/>
              </a:ext>
            </a:extLst>
          </p:cNvPr>
          <p:cNvSpPr/>
          <p:nvPr/>
        </p:nvSpPr>
        <p:spPr>
          <a:xfrm>
            <a:off x="10083289" y="6300721"/>
            <a:ext cx="837282" cy="300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4B1905-5C6A-AEF7-A401-C254E0F6CB43}"/>
              </a:ext>
            </a:extLst>
          </p:cNvPr>
          <p:cNvSpPr/>
          <p:nvPr/>
        </p:nvSpPr>
        <p:spPr>
          <a:xfrm>
            <a:off x="950205" y="6483760"/>
            <a:ext cx="2848064" cy="23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AE4AC6E-C261-9CE5-0424-DDBDBF665771}"/>
              </a:ext>
            </a:extLst>
          </p:cNvPr>
          <p:cNvSpPr/>
          <p:nvPr/>
        </p:nvSpPr>
        <p:spPr>
          <a:xfrm>
            <a:off x="5628395" y="6060443"/>
            <a:ext cx="273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91D87A0-EE39-0DA1-1CF2-04AF7F42D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44301" r="77730" b="24339"/>
          <a:stretch/>
        </p:blipFill>
        <p:spPr>
          <a:xfrm>
            <a:off x="489116" y="3869188"/>
            <a:ext cx="3770242" cy="237592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CAE30B3-78E1-2B8A-C603-485E125C8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7195" r="76831" b="55699"/>
          <a:stretch/>
        </p:blipFill>
        <p:spPr>
          <a:xfrm>
            <a:off x="1057008" y="3391370"/>
            <a:ext cx="2848064" cy="53837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0EB0377-08D1-F4CD-FBA6-9BBAA793ED8A}"/>
              </a:ext>
            </a:extLst>
          </p:cNvPr>
          <p:cNvSpPr/>
          <p:nvPr/>
        </p:nvSpPr>
        <p:spPr>
          <a:xfrm>
            <a:off x="2985571" y="6060443"/>
            <a:ext cx="985092" cy="598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6977CA5-8E2E-0127-1404-F3AC647395A8}"/>
              </a:ext>
            </a:extLst>
          </p:cNvPr>
          <p:cNvSpPr txBox="1"/>
          <p:nvPr/>
        </p:nvSpPr>
        <p:spPr>
          <a:xfrm>
            <a:off x="1057008" y="6312937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JPA1975-127646  Fig. 7 </a:t>
            </a:r>
            <a:endParaRPr lang="ja-JP" altLang="en-US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DD40263-643F-6BC5-8F24-DD4CD0E69E74}"/>
              </a:ext>
            </a:extLst>
          </p:cNvPr>
          <p:cNvSpPr/>
          <p:nvPr/>
        </p:nvSpPr>
        <p:spPr>
          <a:xfrm>
            <a:off x="210176" y="3929742"/>
            <a:ext cx="1150538" cy="23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E9B3795-714C-7843-9EBD-0E84DAF815B8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6BB78F8-1A89-F493-600F-C6298F9BA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47764" r="56775" b="22026"/>
          <a:stretch/>
        </p:blipFill>
        <p:spPr>
          <a:xfrm>
            <a:off x="4328118" y="4086142"/>
            <a:ext cx="3379507" cy="2226795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04826F9-F93C-32D6-F6E4-075F4FF49F9F}"/>
              </a:ext>
            </a:extLst>
          </p:cNvPr>
          <p:cNvSpPr/>
          <p:nvPr/>
        </p:nvSpPr>
        <p:spPr>
          <a:xfrm>
            <a:off x="5511903" y="6028062"/>
            <a:ext cx="2848063" cy="4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D295926-589B-D610-E776-8E2E3ED83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37310" r="55355" b="56306"/>
          <a:stretch/>
        </p:blipFill>
        <p:spPr>
          <a:xfrm>
            <a:off x="4603752" y="3398658"/>
            <a:ext cx="3244847" cy="47053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B587CC5-44F8-9F57-918E-19DD5D37BA5D}"/>
              </a:ext>
            </a:extLst>
          </p:cNvPr>
          <p:cNvSpPr txBox="1"/>
          <p:nvPr/>
        </p:nvSpPr>
        <p:spPr>
          <a:xfrm>
            <a:off x="4593839" y="6327704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JPA1975-127647  Fig. 7 </a:t>
            </a:r>
            <a:endParaRPr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1D58F7-4AED-4814-C487-7A8F8488CDE9}"/>
              </a:ext>
            </a:extLst>
          </p:cNvPr>
          <p:cNvSpPr txBox="1"/>
          <p:nvPr/>
        </p:nvSpPr>
        <p:spPr>
          <a:xfrm>
            <a:off x="7973419" y="3214380"/>
            <a:ext cx="434606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Hagiwara at Sony invented in 1975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the first Electric Shutter Function.</a:t>
            </a:r>
          </a:p>
          <a:p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To achieve the complete Electric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Shutter function, the surface of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the photodiode must be pinned 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and fixed by the external constant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voltage with the zero resistance. </a:t>
            </a:r>
          </a:p>
          <a:p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The first Pinned Photodiode was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invented by Hagiwara in 1975 to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achieve the electric shutter function.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 </a:t>
            </a:r>
          </a:p>
          <a:p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7B891-29C7-0F5B-3502-98A88C492196}"/>
              </a:ext>
            </a:extLst>
          </p:cNvPr>
          <p:cNvSpPr/>
          <p:nvPr/>
        </p:nvSpPr>
        <p:spPr>
          <a:xfrm>
            <a:off x="1804051" y="5863865"/>
            <a:ext cx="8938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altLang="ja-JP" sz="4000" b="1" dirty="0">
                <a:solidFill>
                  <a:schemeClr val="accent1"/>
                </a:solidFill>
              </a:rPr>
              <a:t>N </a:t>
            </a:r>
            <a:r>
              <a:rPr lang="ja-JP" altLang="en-US" sz="4000" b="1" dirty="0">
                <a:solidFill>
                  <a:schemeClr val="accent1"/>
                </a:solidFill>
              </a:rPr>
              <a:t>型シリコン半導体結晶の物理モデル</a:t>
            </a:r>
            <a:endParaRPr lang="ja-JP" altLang="ja-JP" sz="4000" b="1" dirty="0">
              <a:solidFill>
                <a:schemeClr val="accent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A553D9-61FA-6E2A-48A8-85C972EF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9" t="14496" r="26844" b="3668"/>
          <a:stretch/>
        </p:blipFill>
        <p:spPr>
          <a:xfrm>
            <a:off x="2123372" y="251484"/>
            <a:ext cx="8619344" cy="561238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E3EC4B-45C4-022E-51BF-15962BFF9640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42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AD839AD-9DAA-CA6F-4173-E2EBA781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2EF636-5C5A-53C8-D43E-2EDAD450E9E7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627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C387D5-1D8C-6C19-DCA3-4B1053CA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177281-7DFA-83B8-A253-67310148E105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987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CDC85-69F4-34C6-64A3-F739D6B240C4}"/>
              </a:ext>
            </a:extLst>
          </p:cNvPr>
          <p:cNvSpPr txBox="1"/>
          <p:nvPr/>
        </p:nvSpPr>
        <p:spPr>
          <a:xfrm>
            <a:off x="10336234" y="633654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Thank Yo</a:t>
            </a:r>
            <a:r>
              <a:rPr lang="en-US" altLang="ja-JP" b="1" dirty="0">
                <a:solidFill>
                  <a:srgbClr val="FF0000"/>
                </a:solidFill>
              </a:rPr>
              <a:t>u 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D8C5E4-619F-DFBB-5C43-22A5D704FE47}"/>
              </a:ext>
            </a:extLst>
          </p:cNvPr>
          <p:cNvSpPr txBox="1"/>
          <p:nvPr/>
        </p:nvSpPr>
        <p:spPr>
          <a:xfrm>
            <a:off x="360680" y="403861"/>
            <a:ext cx="791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(4) double 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接合型バイポーラトランジスタの電流増幅特性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E46E7B9-79C5-A994-E5E3-FDBD40918E5D}"/>
              </a:ext>
            </a:extLst>
          </p:cNvPr>
          <p:cNvCxnSpPr>
            <a:cxnSpLocks/>
          </p:cNvCxnSpPr>
          <p:nvPr/>
        </p:nvCxnSpPr>
        <p:spPr>
          <a:xfrm>
            <a:off x="807489" y="1022883"/>
            <a:ext cx="5635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38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7B891-29C7-0F5B-3502-98A88C492196}"/>
              </a:ext>
            </a:extLst>
          </p:cNvPr>
          <p:cNvSpPr/>
          <p:nvPr/>
        </p:nvSpPr>
        <p:spPr>
          <a:xfrm>
            <a:off x="1128131" y="6137197"/>
            <a:ext cx="9688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altLang="ja-JP" sz="2800" b="1" dirty="0">
                <a:solidFill>
                  <a:schemeClr val="accent1"/>
                </a:solidFill>
              </a:rPr>
              <a:t>P </a:t>
            </a:r>
            <a:r>
              <a:rPr lang="ja-JP" altLang="en-US" sz="2800" b="1" dirty="0">
                <a:solidFill>
                  <a:schemeClr val="accent1"/>
                </a:solidFill>
              </a:rPr>
              <a:t>型シリコン半導体結晶の中を移動する正孔（</a:t>
            </a:r>
            <a:r>
              <a:rPr lang="en-US" altLang="ja-JP" sz="2800" b="1" dirty="0">
                <a:solidFill>
                  <a:schemeClr val="accent1"/>
                </a:solidFill>
              </a:rPr>
              <a:t>hole)</a:t>
            </a:r>
            <a:r>
              <a:rPr lang="ja-JP" altLang="en-US" sz="2800" b="1" dirty="0">
                <a:solidFill>
                  <a:schemeClr val="accent1"/>
                </a:solidFill>
              </a:rPr>
              <a:t>の様子</a:t>
            </a:r>
            <a:endParaRPr lang="ja-JP" altLang="ja-JP" sz="28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B343E5-A333-BF2D-7BDC-B7DE32AF3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0" t="10712" r="14354" b="6666"/>
          <a:stretch/>
        </p:blipFill>
        <p:spPr>
          <a:xfrm>
            <a:off x="1626668" y="319578"/>
            <a:ext cx="8938664" cy="566628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B992D9-81A4-D47B-7D94-E31E2B03B7E6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19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7B891-29C7-0F5B-3502-98A88C492196}"/>
              </a:ext>
            </a:extLst>
          </p:cNvPr>
          <p:cNvSpPr/>
          <p:nvPr/>
        </p:nvSpPr>
        <p:spPr>
          <a:xfrm>
            <a:off x="2220009" y="6073727"/>
            <a:ext cx="7255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altLang="ja-JP" sz="3200" b="1" dirty="0">
                <a:solidFill>
                  <a:schemeClr val="accent1"/>
                </a:solidFill>
              </a:rPr>
              <a:t>P  </a:t>
            </a:r>
            <a:r>
              <a:rPr lang="ja-JP" altLang="en-US" sz="3200" b="1" dirty="0">
                <a:solidFill>
                  <a:schemeClr val="accent1"/>
                </a:solidFill>
              </a:rPr>
              <a:t>型シリコン半導体結晶の物理モデル</a:t>
            </a:r>
            <a:endParaRPr lang="ja-JP" altLang="ja-JP" sz="3200" b="1" dirty="0">
              <a:solidFill>
                <a:schemeClr val="accent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AA6CD15-92E7-10C8-1948-05FD4F09A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332" t="11822" r="28607" b="4498"/>
          <a:stretch/>
        </p:blipFill>
        <p:spPr>
          <a:xfrm>
            <a:off x="2736463" y="374753"/>
            <a:ext cx="6719073" cy="52212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971745-1680-8B19-2F4A-93F54CEF2D6E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4-1-5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7B891-29C7-0F5B-3502-98A88C492196}"/>
              </a:ext>
            </a:extLst>
          </p:cNvPr>
          <p:cNvSpPr/>
          <p:nvPr/>
        </p:nvSpPr>
        <p:spPr>
          <a:xfrm>
            <a:off x="2352817" y="5790873"/>
            <a:ext cx="7571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ja-JP" altLang="en-US" sz="4800" b="1" dirty="0">
                <a:solidFill>
                  <a:schemeClr val="accent1"/>
                </a:solidFill>
              </a:rPr>
              <a:t>箱に中でボールが動く様子</a:t>
            </a:r>
            <a:endParaRPr lang="ja-JP" altLang="ja-JP" sz="48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6FA005-75CD-E904-779E-BE395376F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1" t="13332" r="14057" b="32241"/>
          <a:stretch/>
        </p:blipFill>
        <p:spPr>
          <a:xfrm>
            <a:off x="269818" y="698318"/>
            <a:ext cx="11737299" cy="497885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4EB041-7A33-8213-C86F-A5563C86BFA7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4-1-6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08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7B891-29C7-0F5B-3502-98A88C492196}"/>
              </a:ext>
            </a:extLst>
          </p:cNvPr>
          <p:cNvSpPr/>
          <p:nvPr/>
        </p:nvSpPr>
        <p:spPr>
          <a:xfrm>
            <a:off x="180674" y="401089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ja-JP" altLang="en-US" sz="2000" b="1" dirty="0">
                <a:solidFill>
                  <a:schemeClr val="accent1"/>
                </a:solidFill>
              </a:rPr>
              <a:t>箱に中でボールが動く様子</a:t>
            </a:r>
            <a:endParaRPr lang="ja-JP" altLang="ja-JP" sz="20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6FA005-75CD-E904-779E-BE395376F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1" t="13332" r="49850" b="32241"/>
          <a:stretch/>
        </p:blipFill>
        <p:spPr>
          <a:xfrm>
            <a:off x="180674" y="946995"/>
            <a:ext cx="3344742" cy="28147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68427B-354B-550A-9FA0-155A986F1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64" t="13332" r="14057" b="32241"/>
          <a:stretch/>
        </p:blipFill>
        <p:spPr>
          <a:xfrm>
            <a:off x="183560" y="4043220"/>
            <a:ext cx="3344741" cy="28147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4716309-D79C-1F24-B2D0-17D58EA48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2" t="2881" r="2869"/>
          <a:stretch/>
        </p:blipFill>
        <p:spPr>
          <a:xfrm>
            <a:off x="3859326" y="3472625"/>
            <a:ext cx="3901248" cy="315379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C7375B7-0745-9302-E2AC-744360AB5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80" t="3071" r="11680" b="3071"/>
          <a:stretch/>
        </p:blipFill>
        <p:spPr>
          <a:xfrm>
            <a:off x="3663213" y="401089"/>
            <a:ext cx="4332295" cy="298428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3D7B4D0-B3E7-BF95-5141-089C48F81537}"/>
              </a:ext>
            </a:extLst>
          </p:cNvPr>
          <p:cNvSpPr/>
          <p:nvPr/>
        </p:nvSpPr>
        <p:spPr>
          <a:xfrm>
            <a:off x="4582865" y="15969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ja-JP" altLang="en-US" sz="2000" b="1" dirty="0"/>
              <a:t>半導体の物理モデル</a:t>
            </a:r>
            <a:endParaRPr lang="ja-JP" altLang="ja-JP" sz="2000" b="1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D899733-6FC7-06DD-2A21-EC81C54CC0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3" t="3376" r="15041" b="5849"/>
          <a:stretch/>
        </p:blipFill>
        <p:spPr>
          <a:xfrm>
            <a:off x="7995507" y="401089"/>
            <a:ext cx="4021363" cy="280680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C80FBE5-3935-1B1F-74FE-B21365DD6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11" t="3376" r="21926" b="8197"/>
          <a:stretch/>
        </p:blipFill>
        <p:spPr>
          <a:xfrm>
            <a:off x="8090070" y="3512838"/>
            <a:ext cx="4101929" cy="31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1839</Words>
  <Application>Microsoft Office PowerPoint</Application>
  <PresentationFormat>ワイド画面</PresentationFormat>
  <Paragraphs>339</Paragraphs>
  <Slides>52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57" baseType="lpstr"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萩原 良昭</dc:creator>
  <cp:lastModifiedBy>萩原 良昭</cp:lastModifiedBy>
  <cp:revision>56</cp:revision>
  <dcterms:created xsi:type="dcterms:W3CDTF">2022-06-30T09:23:02Z</dcterms:created>
  <dcterms:modified xsi:type="dcterms:W3CDTF">2022-07-27T16:04:09Z</dcterms:modified>
</cp:coreProperties>
</file>